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19" r:id="rId3"/>
    <p:sldId id="315" r:id="rId4"/>
    <p:sldId id="316" r:id="rId5"/>
    <p:sldId id="306" r:id="rId6"/>
    <p:sldId id="307" r:id="rId7"/>
    <p:sldId id="308" r:id="rId8"/>
    <p:sldId id="320" r:id="rId9"/>
    <p:sldId id="321" r:id="rId10"/>
    <p:sldId id="293" r:id="rId11"/>
    <p:sldId id="324" r:id="rId12"/>
    <p:sldId id="323" r:id="rId13"/>
    <p:sldId id="268" r:id="rId14"/>
    <p:sldId id="276" r:id="rId15"/>
    <p:sldId id="322" r:id="rId16"/>
    <p:sldId id="270" r:id="rId17"/>
    <p:sldId id="280" r:id="rId18"/>
    <p:sldId id="311" r:id="rId19"/>
    <p:sldId id="312" r:id="rId20"/>
    <p:sldId id="313" r:id="rId21"/>
    <p:sldId id="282" r:id="rId22"/>
    <p:sldId id="294" r:id="rId23"/>
    <p:sldId id="317" r:id="rId24"/>
    <p:sldId id="318" r:id="rId25"/>
    <p:sldId id="304" r:id="rId26"/>
  </p:sldIdLst>
  <p:sldSz cx="9144000" cy="6858000" type="screen4x3"/>
  <p:notesSz cx="6805613" cy="99393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 autoAdjust="0"/>
    <p:restoredTop sz="94602" autoAdjust="0"/>
  </p:normalViewPr>
  <p:slideViewPr>
    <p:cSldViewPr>
      <p:cViewPr varScale="1">
        <p:scale>
          <a:sx n="103" d="100"/>
          <a:sy n="103" d="100"/>
        </p:scale>
        <p:origin x="-7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05" tIns="45702" rIns="91405" bIns="45702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05" tIns="45702" rIns="91405" bIns="45702" rtlCol="0"/>
          <a:lstStyle>
            <a:lvl1pPr algn="r">
              <a:defRPr sz="1200"/>
            </a:lvl1pPr>
          </a:lstStyle>
          <a:p>
            <a:pPr>
              <a:defRPr/>
            </a:pPr>
            <a:fld id="{EFE93433-9B31-4BD6-9C2F-A7CE6B05D7C1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2" rIns="91405" bIns="4570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05" tIns="45702" rIns="91405" bIns="4570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05" tIns="45702" rIns="91405" bIns="4570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05" tIns="45702" rIns="91405" bIns="45702" rtlCol="0" anchor="b"/>
          <a:lstStyle>
            <a:lvl1pPr algn="r">
              <a:defRPr sz="1200"/>
            </a:lvl1pPr>
          </a:lstStyle>
          <a:p>
            <a:pPr>
              <a:defRPr/>
            </a:pPr>
            <a:fld id="{EE4EBC00-A040-48EC-B423-CBC06DA45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014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39A13E6-D942-43AF-804A-3F51C0EE68B5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DFF2FA5-9C77-4FE2-92F5-26C31DB04544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80F37-3B4E-49F8-BE29-D399CAA208FC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618BD-B512-4006-AA20-B7782D6E7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6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F8003-E6F7-4603-A03D-F62BAB5AC242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1F1E1-C6AD-4DFF-917F-70FA463E9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0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9DDEC-B35A-4BE4-B4D4-7C13AC83FB36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CBBA-FAB4-44E3-85F2-030BB2BED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3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46215-5769-4DBA-A751-9A290BE2C564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ECB72-65C6-41C0-A8C6-C551EBC64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02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81397-F3F5-4C00-A060-8E32EEC62238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F99ED-B354-42B1-B3D6-7FC614B0C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99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B3D69-B4B4-429F-A580-4A1953E2A44D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16B41-4698-4505-A8FF-3E621927A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12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9570F-C639-45C9-9CA8-C182EB98C893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EB99-880D-40E3-99B6-A222C4E65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6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2584C-32AE-4BD3-89EF-625D1F46F0FC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3267-6110-4938-B312-CA490C0B3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7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448ED-132D-43BC-81FF-7F396546A976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3D1F0-9F65-462E-BD38-53D5385FF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67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541F4-BD6B-4EF7-9675-224B4D4768F8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683CD-2669-43C3-9FA1-3378C1750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5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84FF9-7C17-42D3-8245-6FDE484A8D2A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E2725-5D18-4C43-BC39-E830AD0D4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1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B9F28C-4509-4C5F-A9C5-A10FEC76FA3D}" type="datetimeFigureOut">
              <a:rPr lang="ru-RU"/>
              <a:pPr>
                <a:defRPr/>
              </a:pPr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46453-87AC-4628-A5B3-6F04C4D5B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E:\Work\CHTZlogo\ЧТЗ_УВ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8913"/>
            <a:ext cx="18923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1" descr="E:\Work\карты\карта-мира_стран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75"/>
            <a:ext cx="91440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95738" y="260350"/>
            <a:ext cx="3097212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/>
              <a:t>География присутствия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7812360" y="3595613"/>
            <a:ext cx="1081088" cy="361950"/>
          </a:xfrm>
          <a:prstGeom prst="wedgeRoundRectCallout">
            <a:avLst>
              <a:gd name="adj1" fmla="val -104288"/>
              <a:gd name="adj2" fmla="val -183908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Вьетнам 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6300192" y="4673823"/>
            <a:ext cx="1081088" cy="361950"/>
          </a:xfrm>
          <a:prstGeom prst="wedgeRoundRectCallout">
            <a:avLst>
              <a:gd name="adj1" fmla="val -38162"/>
              <a:gd name="adj2" fmla="val -416162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Индия </a:t>
            </a:r>
          </a:p>
        </p:txBody>
      </p:sp>
      <p:pic>
        <p:nvPicPr>
          <p:cNvPr id="112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675188"/>
            <a:ext cx="2095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2" name="AutoShape 11"/>
          <p:cNvSpPr>
            <a:spLocks noChangeArrowheads="1"/>
          </p:cNvSpPr>
          <p:nvPr/>
        </p:nvSpPr>
        <p:spPr bwMode="auto">
          <a:xfrm>
            <a:off x="7740352" y="2657599"/>
            <a:ext cx="1223963" cy="361950"/>
          </a:xfrm>
          <a:prstGeom prst="wedgeRoundRectCallout">
            <a:avLst>
              <a:gd name="adj1" fmla="val -157255"/>
              <a:gd name="adj2" fmla="val -65418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Монголия </a:t>
            </a:r>
          </a:p>
        </p:txBody>
      </p:sp>
      <p:pic>
        <p:nvPicPr>
          <p:cNvPr id="1127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586038"/>
            <a:ext cx="3683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7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49725"/>
            <a:ext cx="4238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5" name="AutoShape 14"/>
          <p:cNvSpPr>
            <a:spLocks noChangeArrowheads="1"/>
          </p:cNvSpPr>
          <p:nvPr/>
        </p:nvSpPr>
        <p:spPr bwMode="auto">
          <a:xfrm>
            <a:off x="1115616" y="4077072"/>
            <a:ext cx="1223962" cy="361950"/>
          </a:xfrm>
          <a:prstGeom prst="wedgeRoundRectCallout">
            <a:avLst>
              <a:gd name="adj1" fmla="val 273137"/>
              <a:gd name="adj2" fmla="val -178038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Судан </a:t>
            </a:r>
          </a:p>
        </p:txBody>
      </p:sp>
      <p:sp>
        <p:nvSpPr>
          <p:cNvPr id="6157" name="AutoShape 18"/>
          <p:cNvSpPr>
            <a:spLocks noChangeArrowheads="1"/>
          </p:cNvSpPr>
          <p:nvPr/>
        </p:nvSpPr>
        <p:spPr bwMode="auto">
          <a:xfrm>
            <a:off x="4283968" y="4675733"/>
            <a:ext cx="1368425" cy="361950"/>
          </a:xfrm>
          <a:prstGeom prst="wedgeRoundRectCallout">
            <a:avLst>
              <a:gd name="adj1" fmla="val 59181"/>
              <a:gd name="adj2" fmla="val -538123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Афганистан </a:t>
            </a:r>
          </a:p>
        </p:txBody>
      </p:sp>
      <p:sp>
        <p:nvSpPr>
          <p:cNvPr id="6159" name="AutoShape 20"/>
          <p:cNvSpPr>
            <a:spLocks noChangeArrowheads="1"/>
          </p:cNvSpPr>
          <p:nvPr/>
        </p:nvSpPr>
        <p:spPr bwMode="auto">
          <a:xfrm>
            <a:off x="7740352" y="2154361"/>
            <a:ext cx="1223963" cy="361950"/>
          </a:xfrm>
          <a:prstGeom prst="wedgeRoundRectCallout">
            <a:avLst>
              <a:gd name="adj1" fmla="val -283713"/>
              <a:gd name="adj2" fmla="val 59445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>
                <a:solidFill>
                  <a:srgbClr val="000000"/>
                </a:solidFill>
              </a:rPr>
              <a:t>Болгария </a:t>
            </a:r>
          </a:p>
        </p:txBody>
      </p:sp>
      <p:sp>
        <p:nvSpPr>
          <p:cNvPr id="6160" name="AutoShape 21"/>
          <p:cNvSpPr>
            <a:spLocks noChangeArrowheads="1"/>
          </p:cNvSpPr>
          <p:nvPr/>
        </p:nvSpPr>
        <p:spPr bwMode="auto">
          <a:xfrm>
            <a:off x="3707358" y="1073472"/>
            <a:ext cx="1223963" cy="361950"/>
          </a:xfrm>
          <a:prstGeom prst="wedgeRoundRectCallout">
            <a:avLst>
              <a:gd name="adj1" fmla="val 55008"/>
              <a:gd name="adj2" fmla="val 329995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>
                <a:solidFill>
                  <a:srgbClr val="000000"/>
                </a:solidFill>
              </a:rPr>
              <a:t>Польша </a:t>
            </a:r>
          </a:p>
        </p:txBody>
      </p:sp>
      <p:pic>
        <p:nvPicPr>
          <p:cNvPr id="11292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073150"/>
            <a:ext cx="2809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63" name="AutoShape 32"/>
          <p:cNvSpPr>
            <a:spLocks noChangeArrowheads="1"/>
          </p:cNvSpPr>
          <p:nvPr/>
        </p:nvSpPr>
        <p:spPr bwMode="auto">
          <a:xfrm>
            <a:off x="7740352" y="1649536"/>
            <a:ext cx="1223963" cy="361950"/>
          </a:xfrm>
          <a:prstGeom prst="wedgeRoundRectCallout">
            <a:avLst>
              <a:gd name="adj1" fmla="val -277357"/>
              <a:gd name="adj2" fmla="val 199124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Румыния </a:t>
            </a:r>
          </a:p>
        </p:txBody>
      </p:sp>
      <p:pic>
        <p:nvPicPr>
          <p:cNvPr id="11296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82675"/>
            <a:ext cx="2921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65" name="AutoShape 36"/>
          <p:cNvSpPr>
            <a:spLocks noChangeArrowheads="1"/>
          </p:cNvSpPr>
          <p:nvPr/>
        </p:nvSpPr>
        <p:spPr bwMode="auto">
          <a:xfrm>
            <a:off x="2194471" y="1073472"/>
            <a:ext cx="935037" cy="361950"/>
          </a:xfrm>
          <a:prstGeom prst="wedgeRoundRectCallout">
            <a:avLst>
              <a:gd name="adj1" fmla="val 244359"/>
              <a:gd name="adj2" fmla="val 331142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Чехия </a:t>
            </a:r>
          </a:p>
        </p:txBody>
      </p:sp>
      <p:pic>
        <p:nvPicPr>
          <p:cNvPr id="11300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1157288"/>
            <a:ext cx="3603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301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1157288"/>
            <a:ext cx="2571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69" name="AutoShape 30"/>
          <p:cNvSpPr>
            <a:spLocks noChangeArrowheads="1"/>
          </p:cNvSpPr>
          <p:nvPr/>
        </p:nvSpPr>
        <p:spPr bwMode="auto">
          <a:xfrm>
            <a:off x="7222083" y="1086172"/>
            <a:ext cx="1368425" cy="361950"/>
          </a:xfrm>
          <a:prstGeom prst="wedgeRoundRectCallout">
            <a:avLst>
              <a:gd name="adj1" fmla="val -216561"/>
              <a:gd name="adj2" fmla="val 350034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>
                <a:solidFill>
                  <a:srgbClr val="000000"/>
                </a:solidFill>
              </a:rPr>
              <a:t>Литва </a:t>
            </a:r>
          </a:p>
        </p:txBody>
      </p:sp>
      <p:sp>
        <p:nvSpPr>
          <p:cNvPr id="6170" name="AutoShape 30"/>
          <p:cNvSpPr>
            <a:spLocks noChangeArrowheads="1"/>
          </p:cNvSpPr>
          <p:nvPr/>
        </p:nvSpPr>
        <p:spPr bwMode="auto">
          <a:xfrm>
            <a:off x="5507583" y="1086172"/>
            <a:ext cx="1368425" cy="361950"/>
          </a:xfrm>
          <a:prstGeom prst="wedgeRoundRectCallout">
            <a:avLst>
              <a:gd name="adj1" fmla="val -84338"/>
              <a:gd name="adj2" fmla="val 331981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Сербия</a:t>
            </a:r>
          </a:p>
        </p:txBody>
      </p:sp>
      <p:pic>
        <p:nvPicPr>
          <p:cNvPr id="11308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649413"/>
            <a:ext cx="3222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3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2200275"/>
            <a:ext cx="3762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31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3595688"/>
            <a:ext cx="3286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31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6751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395288" y="284163"/>
            <a:ext cx="3455987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95288" y="260350"/>
            <a:ext cx="3455987" cy="168275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68313" y="217488"/>
            <a:ext cx="2705100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 предприятии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>
            <a:off x="251520" y="4819749"/>
            <a:ext cx="792088" cy="217934"/>
          </a:xfrm>
          <a:prstGeom prst="wedgeRoundRectCallout">
            <a:avLst>
              <a:gd name="adj1" fmla="val 50289"/>
              <a:gd name="adj2" fmla="val -18254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318" name="TextBox 38"/>
          <p:cNvSpPr txBox="1">
            <a:spLocks noChangeArrowheads="1"/>
          </p:cNvSpPr>
          <p:nvPr/>
        </p:nvSpPr>
        <p:spPr bwMode="auto">
          <a:xfrm>
            <a:off x="250825" y="5249863"/>
            <a:ext cx="684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/>
              <a:t>Продукция представлена более чем в 30 странах мира.</a:t>
            </a:r>
          </a:p>
        </p:txBody>
      </p:sp>
      <p:sp>
        <p:nvSpPr>
          <p:cNvPr id="11319" name="TextBox 39"/>
          <p:cNvSpPr txBox="1">
            <a:spLocks noChangeArrowheads="1"/>
          </p:cNvSpPr>
          <p:nvPr/>
        </p:nvSpPr>
        <p:spPr bwMode="auto">
          <a:xfrm>
            <a:off x="1042988" y="4819650"/>
            <a:ext cx="1512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/>
              <a:t>Дилерский центр</a:t>
            </a:r>
          </a:p>
        </p:txBody>
      </p:sp>
      <p:sp>
        <p:nvSpPr>
          <p:cNvPr id="35" name="AutoShape 36"/>
          <p:cNvSpPr>
            <a:spLocks noChangeArrowheads="1"/>
          </p:cNvSpPr>
          <p:nvPr/>
        </p:nvSpPr>
        <p:spPr bwMode="auto">
          <a:xfrm>
            <a:off x="899592" y="1844824"/>
            <a:ext cx="935037" cy="361950"/>
          </a:xfrm>
          <a:prstGeom prst="wedgeRoundRectCallout">
            <a:avLst>
              <a:gd name="adj1" fmla="val 378548"/>
              <a:gd name="adj2" fmla="val 143477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Венгрия</a:t>
            </a:r>
          </a:p>
        </p:txBody>
      </p:sp>
      <p:sp>
        <p:nvSpPr>
          <p:cNvPr id="37" name="AutoShape 36"/>
          <p:cNvSpPr>
            <a:spLocks noChangeArrowheads="1"/>
          </p:cNvSpPr>
          <p:nvPr/>
        </p:nvSpPr>
        <p:spPr bwMode="auto">
          <a:xfrm>
            <a:off x="611560" y="2780928"/>
            <a:ext cx="935037" cy="361950"/>
          </a:xfrm>
          <a:prstGeom prst="wedgeRoundRectCallout">
            <a:avLst>
              <a:gd name="adj1" fmla="val 155850"/>
              <a:gd name="adj2" fmla="val 243473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0000"/>
                </a:solidFill>
              </a:rPr>
              <a:t>Перу</a:t>
            </a:r>
          </a:p>
        </p:txBody>
      </p:sp>
      <p:pic>
        <p:nvPicPr>
          <p:cNvPr id="11326" name="Picture 57" descr="https://4.avatars.mds.yandex.net/get-entity_search/15188/40458265/S122x122Fi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369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7" name="Picture 59" descr="https://1.avatars.mds.yandex.net/get-entity_search/17826/34986726/S122x122Fi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0827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23850" y="355600"/>
            <a:ext cx="7416800" cy="390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850" y="404813"/>
            <a:ext cx="7416800" cy="71437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288" y="333375"/>
            <a:ext cx="8208962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Текущая характеристика товаропроводящей и сервисной сети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250825" y="981075"/>
            <a:ext cx="86058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5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Aft>
                <a:spcPts val="600"/>
              </a:spcAft>
            </a:pPr>
            <a:r>
              <a:rPr lang="ru-RU" altLang="ru-RU" sz="1300" b="1"/>
              <a:t>В настоящее время статус дилера «ЧТЗ-УРАЛТРАК» имеют: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323850" y="1412875"/>
            <a:ext cx="207963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0825" y="1341438"/>
            <a:ext cx="8605838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55600" algn="just">
              <a:spcAft>
                <a:spcPts val="600"/>
              </a:spcAft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территории Российской Федерации:</a:t>
            </a: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300" dirty="0">
                <a:latin typeface="Arial Black" pitchFamily="34" charset="0"/>
                <a:cs typeface="Arial" pitchFamily="34" charset="0"/>
              </a:rPr>
              <a:t>32</a:t>
            </a:r>
            <a:r>
              <a:rPr lang="ru-RU" sz="1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головных предприятия, представительства и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филиалы,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которые охватывают 83 региона </a:t>
            </a: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	(Субъектов Российской Федерации).</a:t>
            </a:r>
          </a:p>
          <a:p>
            <a:pPr indent="355600" algn="just">
              <a:spcAft>
                <a:spcPts val="600"/>
              </a:spcAft>
              <a:defRPr/>
            </a:pPr>
            <a:endParaRPr lang="ru-RU" sz="1300" dirty="0">
              <a:latin typeface="Arial" pitchFamily="34" charset="0"/>
              <a:cs typeface="Arial" pitchFamily="34" charset="0"/>
            </a:endParaRP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странах СНГ:</a:t>
            </a: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300" dirty="0">
                <a:latin typeface="Arial Black" pitchFamily="34" charset="0"/>
                <a:cs typeface="Arial" pitchFamily="34" charset="0"/>
              </a:rPr>
              <a:t>15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предприятий в </a:t>
            </a:r>
            <a:r>
              <a:rPr lang="ru-RU" sz="1300" dirty="0">
                <a:latin typeface="Arial Black" pitchFamily="34" charset="0"/>
                <a:cs typeface="Arial" pitchFamily="34" charset="0"/>
              </a:rPr>
              <a:t>8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странах: Азербайджан, Армения, Беларусь, Казахстан,  Кыргызстан, 	Туркменистан,  Узбекистан, Украина.</a:t>
            </a:r>
          </a:p>
          <a:p>
            <a:pPr indent="355600" algn="just">
              <a:spcAft>
                <a:spcPts val="600"/>
              </a:spcAft>
              <a:defRPr/>
            </a:pPr>
            <a:endParaRPr lang="ru-RU" sz="1300" dirty="0">
              <a:latin typeface="Arial" pitchFamily="34" charset="0"/>
              <a:cs typeface="Arial" pitchFamily="34" charset="0"/>
            </a:endParaRP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странах дальнего зарубежья:</a:t>
            </a: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300" dirty="0">
                <a:latin typeface="Arial Black" pitchFamily="34" charset="0"/>
                <a:cs typeface="Arial" pitchFamily="34" charset="0"/>
              </a:rPr>
              <a:t>13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предприятий в странах: Болгария, Венгрия, Чехия, Сербия, Эстония, Литва, Польша, 	Румыния,  Вьетнам, Монголия, Судан, Афганистан, Перу.</a:t>
            </a:r>
          </a:p>
          <a:p>
            <a:pPr indent="355600" algn="just">
              <a:spcAft>
                <a:spcPts val="600"/>
              </a:spcAft>
              <a:defRPr/>
            </a:pPr>
            <a:endParaRPr lang="ru-RU" sz="1300" dirty="0">
              <a:latin typeface="Arial" pitchFamily="34" charset="0"/>
              <a:cs typeface="Arial" pitchFamily="34" charset="0"/>
            </a:endParaRPr>
          </a:p>
          <a:p>
            <a:pPr marL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Официальные представители «ЧТЗ-УРАЛТРАК» выступают в качестве независимых (самостоятельных)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юридических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и 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экономических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субъектов рынка, работающих с «ЧТЗ-УРАЛТРАК» на взаимовыгодных условиях.</a:t>
            </a:r>
          </a:p>
          <a:p>
            <a:pPr marL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	</a:t>
            </a:r>
          </a:p>
          <a:p>
            <a:pPr marL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	 «ЧТЗ-УРАЛТРАК» имеет совместные предприятия во Вьетнаме (30% принадлежит ЧТЗ) и в 	Венгрии (100% принадлежит ЧТЗ).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23850" y="2492375"/>
            <a:ext cx="207963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ятиугольник 12"/>
          <p:cNvSpPr/>
          <p:nvPr/>
        </p:nvSpPr>
        <p:spPr>
          <a:xfrm>
            <a:off x="323850" y="3500438"/>
            <a:ext cx="207963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395288" y="284163"/>
            <a:ext cx="3455987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95288" y="260350"/>
            <a:ext cx="3455987" cy="168275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68313" y="260350"/>
            <a:ext cx="2705100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 предприятии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684213" y="1052513"/>
            <a:ext cx="78184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/>
              <a:t>В 2015 г. ООО «ЧТЗ-УРАЛТРАК»  выделил торговую компанию</a:t>
            </a:r>
          </a:p>
          <a:p>
            <a:pPr algn="ctr" eaLnBrk="1" hangingPunct="1"/>
            <a:r>
              <a:rPr lang="ru-RU" altLang="ru-RU" sz="1400" b="1"/>
              <a:t>ООО «ИнженерныеМашины»,</a:t>
            </a:r>
          </a:p>
          <a:p>
            <a:pPr algn="ctr" eaLnBrk="1" hangingPunct="1"/>
            <a:r>
              <a:rPr lang="ru-RU" altLang="ru-RU" sz="1100" b="1"/>
              <a:t>которая является официальным дистрибьютором дорожно-строительной техники ЧТЗ.</a:t>
            </a:r>
          </a:p>
        </p:txBody>
      </p:sp>
      <p:pic>
        <p:nvPicPr>
          <p:cNvPr id="13318" name="Picture 15" descr="E:\Work\CHTZlogo\ЧТЗ-ИМ_мел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33375"/>
            <a:ext cx="218916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13"/>
          <p:cNvSpPr>
            <a:spLocks noChangeArrowheads="1"/>
          </p:cNvSpPr>
          <p:nvPr/>
        </p:nvSpPr>
        <p:spPr bwMode="auto">
          <a:xfrm>
            <a:off x="5076825" y="2133600"/>
            <a:ext cx="1857375" cy="3063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Реквизиты компании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076825" y="2565400"/>
            <a:ext cx="142875" cy="3024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21" name="Rectangle 1"/>
          <p:cNvSpPr>
            <a:spLocks noChangeArrowheads="1"/>
          </p:cNvSpPr>
          <p:nvPr/>
        </p:nvSpPr>
        <p:spPr bwMode="auto">
          <a:xfrm>
            <a:off x="5292725" y="2649538"/>
            <a:ext cx="36004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200" b="1"/>
              <a:t>ООО "ЧТЗ-ИнжеМаш"</a:t>
            </a:r>
          </a:p>
          <a:p>
            <a:pPr algn="just" eaLnBrk="1" hangingPunct="1"/>
            <a:r>
              <a:rPr lang="ru-RU" altLang="ru-RU" sz="1200"/>
              <a:t>Официальный дистрибьютор дорожно-строительной техники ООО «ЧТЗ-УРАЛТРАК»</a:t>
            </a:r>
          </a:p>
          <a:p>
            <a:pPr algn="just" eaLnBrk="1" hangingPunct="1"/>
            <a:r>
              <a:rPr lang="ru-RU" altLang="ru-RU" sz="1200"/>
              <a:t>Юрид./почт. адрес: Россия, 454007, </a:t>
            </a:r>
          </a:p>
          <a:p>
            <a:pPr algn="just" eaLnBrk="1" hangingPunct="1"/>
            <a:r>
              <a:rPr lang="ru-RU" altLang="ru-RU" sz="1200"/>
              <a:t>г. Челябинск, проспект Ленина, 3, офис 109</a:t>
            </a:r>
          </a:p>
          <a:p>
            <a:pPr algn="just" eaLnBrk="1" hangingPunct="1"/>
            <a:r>
              <a:rPr lang="ru-RU" altLang="ru-RU" sz="1200"/>
              <a:t> </a:t>
            </a:r>
          </a:p>
          <a:p>
            <a:pPr algn="just" eaLnBrk="1" hangingPunct="1"/>
            <a:r>
              <a:rPr lang="ru-RU" altLang="ru-RU" sz="1200"/>
              <a:t>Тел. +7(351)773-07-73, факс +7(351)773-07-74</a:t>
            </a:r>
          </a:p>
          <a:p>
            <a:pPr algn="just" eaLnBrk="1" hangingPunct="1"/>
            <a:r>
              <a:rPr lang="en-US" altLang="ru-RU" sz="1200"/>
              <a:t>e-mail: cmip@chtz.ru</a:t>
            </a:r>
            <a:endParaRPr lang="ru-RU" altLang="ru-RU" sz="1200"/>
          </a:p>
        </p:txBody>
      </p:sp>
      <p:pic>
        <p:nvPicPr>
          <p:cNvPr id="39938" name="Picture 2" descr="G:\Foto\Фото_ЧТЗ\Б12\Мисяш Б12\P40757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133600"/>
            <a:ext cx="4638675" cy="3478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Work\Листовки_Буклеты_Плакаты\Нов_дизайн\Техника_для_листовок\Дяля_презентаций\гамма-для-презентации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5058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10"/>
          <p:cNvSpPr>
            <a:spLocks noChangeArrowheads="1"/>
          </p:cNvSpPr>
          <p:nvPr/>
        </p:nvSpPr>
        <p:spPr bwMode="auto">
          <a:xfrm>
            <a:off x="285750" y="836613"/>
            <a:ext cx="1073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b="1"/>
              <a:t>Бульдозеры</a:t>
            </a:r>
            <a:endParaRPr lang="ru-RU" altLang="ru-RU" sz="1400" b="1"/>
          </a:p>
        </p:txBody>
      </p:sp>
      <p:sp>
        <p:nvSpPr>
          <p:cNvPr id="14340" name="Прямоугольник 11"/>
          <p:cNvSpPr>
            <a:spLocks noChangeArrowheads="1"/>
          </p:cNvSpPr>
          <p:nvPr/>
        </p:nvSpPr>
        <p:spPr bwMode="auto">
          <a:xfrm>
            <a:off x="285750" y="1987550"/>
            <a:ext cx="13414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b="1"/>
              <a:t>Трубоукладчики</a:t>
            </a:r>
            <a:endParaRPr lang="ru-RU" altLang="ru-RU" sz="1200" b="1"/>
          </a:p>
        </p:txBody>
      </p:sp>
      <p:sp>
        <p:nvSpPr>
          <p:cNvPr id="14341" name="Прямоугольник 12"/>
          <p:cNvSpPr>
            <a:spLocks noChangeArrowheads="1"/>
          </p:cNvSpPr>
          <p:nvPr/>
        </p:nvSpPr>
        <p:spPr bwMode="auto">
          <a:xfrm>
            <a:off x="5432425" y="2132013"/>
            <a:ext cx="93821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b="1"/>
              <a:t>Компактор</a:t>
            </a:r>
            <a:endParaRPr lang="ru-RU" altLang="ru-RU" sz="1200" b="1"/>
          </a:p>
        </p:txBody>
      </p:sp>
      <p:sp>
        <p:nvSpPr>
          <p:cNvPr id="14342" name="Прямоугольник 13"/>
          <p:cNvSpPr>
            <a:spLocks noChangeArrowheads="1"/>
          </p:cNvSpPr>
          <p:nvPr/>
        </p:nvSpPr>
        <p:spPr bwMode="auto">
          <a:xfrm>
            <a:off x="6804025" y="2132013"/>
            <a:ext cx="12842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b="1"/>
              <a:t>Лесной трактор</a:t>
            </a:r>
            <a:endParaRPr lang="ru-RU" altLang="ru-RU" sz="1200" b="1"/>
          </a:p>
        </p:txBody>
      </p:sp>
      <p:sp>
        <p:nvSpPr>
          <p:cNvPr id="14343" name="Прямоугольник 14"/>
          <p:cNvSpPr>
            <a:spLocks noChangeArrowheads="1"/>
          </p:cNvSpPr>
          <p:nvPr/>
        </p:nvSpPr>
        <p:spPr bwMode="auto">
          <a:xfrm>
            <a:off x="5643563" y="836613"/>
            <a:ext cx="2000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b="1"/>
              <a:t>Фронтальные погрузчики</a:t>
            </a:r>
          </a:p>
        </p:txBody>
      </p:sp>
      <p:sp>
        <p:nvSpPr>
          <p:cNvPr id="14344" name="Прямоугольник 15"/>
          <p:cNvSpPr>
            <a:spLocks noChangeArrowheads="1"/>
          </p:cNvSpPr>
          <p:nvPr/>
        </p:nvSpPr>
        <p:spPr bwMode="auto">
          <a:xfrm>
            <a:off x="468313" y="3644900"/>
            <a:ext cx="1744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b="1"/>
              <a:t>Дизельные двигатели</a:t>
            </a:r>
          </a:p>
        </p:txBody>
      </p:sp>
      <p:sp>
        <p:nvSpPr>
          <p:cNvPr id="14345" name="Прямоугольник 10"/>
          <p:cNvSpPr>
            <a:spLocks noChangeArrowheads="1"/>
          </p:cNvSpPr>
          <p:nvPr/>
        </p:nvSpPr>
        <p:spPr bwMode="auto">
          <a:xfrm>
            <a:off x="4140200" y="333375"/>
            <a:ext cx="2403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/>
              <a:t>Продуктовая линейка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14349" name="Прямоугольник 1"/>
          <p:cNvSpPr>
            <a:spLocks noChangeArrowheads="1"/>
          </p:cNvSpPr>
          <p:nvPr/>
        </p:nvSpPr>
        <p:spPr bwMode="auto">
          <a:xfrm>
            <a:off x="428625" y="4652963"/>
            <a:ext cx="8391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b="1"/>
              <a:t>ООО «ЧТЗ-УРАЛТРАК»  успешно выполнил государственный заказ на создание  дизельных двигателей нового поколения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95288" y="1825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5288" y="2317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8313" y="1158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589213" y="3357563"/>
            <a:ext cx="3278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Масса агрегата, кг.                           22 900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Двигатель                                         ЯМЗ 236 </a:t>
            </a:r>
            <a:endParaRPr lang="ru-RU" sz="1200" b="1" baseline="30000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 кВт/л.                           140 / 190   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Призма волочения, м</a:t>
            </a:r>
            <a:r>
              <a:rPr lang="ru-RU" sz="1200" b="1" baseline="30000" dirty="0">
                <a:solidFill>
                  <a:schemeClr val="tx2"/>
                </a:solidFill>
                <a:latin typeface="+mj-lt"/>
              </a:rPr>
              <a:t>3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                4,75/5,85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589213" y="4686300"/>
            <a:ext cx="37830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Масса агрегата, кг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                         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20 370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Двигатель                      </a:t>
            </a:r>
            <a:r>
              <a:rPr lang="en-US" sz="1200" b="1" dirty="0" err="1">
                <a:solidFill>
                  <a:schemeClr val="tx2"/>
                </a:solidFill>
                <a:latin typeface="+mj-lt"/>
              </a:rPr>
              <a:t>Weichai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  </a:t>
            </a:r>
            <a:r>
              <a:rPr lang="en-US" sz="1200" b="1" dirty="0">
                <a:solidFill>
                  <a:schemeClr val="tx2"/>
                </a:solidFill>
                <a:latin typeface="+mj-lt"/>
              </a:rPr>
              <a:t>WD10G178T25 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(Китай)</a:t>
            </a:r>
            <a:endParaRPr lang="ru-RU" sz="1200" b="1" baseline="30000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 кВт/л.                          131 / 178   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Призма волочения, м</a:t>
            </a:r>
            <a:r>
              <a:rPr lang="ru-RU" sz="1200" b="1" baseline="30000" dirty="0">
                <a:solidFill>
                  <a:schemeClr val="tx2"/>
                </a:solidFill>
                <a:latin typeface="+mj-lt"/>
              </a:rPr>
              <a:t>3</a:t>
            </a:r>
            <a:r>
              <a:rPr lang="en-US" sz="1200" b="1" baseline="30000" dirty="0">
                <a:solidFill>
                  <a:schemeClr val="tx2"/>
                </a:solidFill>
                <a:latin typeface="+mj-lt"/>
              </a:rPr>
              <a:t>      </a:t>
            </a:r>
            <a:r>
              <a:rPr lang="ru-RU" sz="1200" b="1" baseline="30000" dirty="0">
                <a:solidFill>
                  <a:schemeClr val="tx2"/>
                </a:solidFill>
                <a:latin typeface="+mj-lt"/>
              </a:rPr>
              <a:t>             </a:t>
            </a:r>
            <a:r>
              <a:rPr lang="en-US" sz="1200" b="1" baseline="30000" dirty="0">
                <a:solidFill>
                  <a:schemeClr val="tx2"/>
                </a:solidFill>
                <a:latin typeface="+mj-lt"/>
              </a:rPr>
              <a:t>            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5,85</a:t>
            </a:r>
          </a:p>
        </p:txBody>
      </p:sp>
      <p:sp>
        <p:nvSpPr>
          <p:cNvPr id="36" name="Прямоугольник 15"/>
          <p:cNvSpPr>
            <a:spLocks noChangeArrowheads="1"/>
          </p:cNvSpPr>
          <p:nvPr/>
        </p:nvSpPr>
        <p:spPr bwMode="auto">
          <a:xfrm>
            <a:off x="6015038" y="2713038"/>
            <a:ext cx="25050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промышленное и гражданское строительство,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дорожное строительство,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лесная,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нефтяная и газовая отрасли,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отрасль строительных материалов,  горнорудная,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угольная, энергетика,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Министерство по чрезвычайным ситуациям и прочие</a:t>
            </a:r>
            <a:r>
              <a:rPr lang="en-US" sz="1200" b="1" dirty="0">
                <a:solidFill>
                  <a:schemeClr val="tx2"/>
                </a:solidFill>
                <a:latin typeface="+mj-lt"/>
              </a:rPr>
              <a:t>.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7" name="Прямоугольник 14"/>
          <p:cNvSpPr>
            <a:spLocks noChangeArrowheads="1"/>
          </p:cNvSpPr>
          <p:nvPr/>
        </p:nvSpPr>
        <p:spPr bwMode="auto">
          <a:xfrm>
            <a:off x="3203575" y="765175"/>
            <a:ext cx="5429250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/>
              <a:t>Модельный ряд гусеничных бульдозеров </a:t>
            </a:r>
          </a:p>
        </p:txBody>
      </p:sp>
      <p:sp>
        <p:nvSpPr>
          <p:cNvPr id="38" name="Прямоугольник 13"/>
          <p:cNvSpPr>
            <a:spLocks noChangeArrowheads="1"/>
          </p:cNvSpPr>
          <p:nvPr/>
        </p:nvSpPr>
        <p:spPr bwMode="auto">
          <a:xfrm>
            <a:off x="2447925" y="1227138"/>
            <a:ext cx="1463675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Технические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характеристики:</a:t>
            </a:r>
          </a:p>
        </p:txBody>
      </p:sp>
      <p:sp>
        <p:nvSpPr>
          <p:cNvPr id="39" name="Прямоугольник 15"/>
          <p:cNvSpPr>
            <a:spLocks noChangeArrowheads="1"/>
          </p:cNvSpPr>
          <p:nvPr/>
        </p:nvSpPr>
        <p:spPr bwMode="auto">
          <a:xfrm>
            <a:off x="384175" y="4418013"/>
            <a:ext cx="1128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latin typeface="+mn-lt"/>
              </a:rPr>
              <a:t>Б10М2.8000</a:t>
            </a:r>
            <a:endParaRPr lang="ru-RU" sz="1400" dirty="0">
              <a:latin typeface="+mn-lt"/>
            </a:endParaRPr>
          </a:p>
        </p:txBody>
      </p:sp>
      <p:sp>
        <p:nvSpPr>
          <p:cNvPr id="40" name="Прямоугольник 16"/>
          <p:cNvSpPr>
            <a:spLocks noChangeArrowheads="1"/>
          </p:cNvSpPr>
          <p:nvPr/>
        </p:nvSpPr>
        <p:spPr bwMode="auto">
          <a:xfrm>
            <a:off x="384175" y="3048000"/>
            <a:ext cx="755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latin typeface="+mn-lt"/>
              </a:rPr>
              <a:t>Б10 М2</a:t>
            </a:r>
            <a:endParaRPr lang="ru-RU" sz="1400" dirty="0">
              <a:latin typeface="+mn-lt"/>
            </a:endParaRPr>
          </a:p>
        </p:txBody>
      </p:sp>
      <p:sp>
        <p:nvSpPr>
          <p:cNvPr id="42" name="Прямоугольник 22"/>
          <p:cNvSpPr>
            <a:spLocks noChangeArrowheads="1"/>
          </p:cNvSpPr>
          <p:nvPr/>
        </p:nvSpPr>
        <p:spPr bwMode="auto">
          <a:xfrm>
            <a:off x="6000750" y="1249363"/>
            <a:ext cx="1728788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Основные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потребители: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424113" y="3429000"/>
            <a:ext cx="144462" cy="6492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424113" y="4759325"/>
            <a:ext cx="144462" cy="647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16"/>
          <p:cNvSpPr>
            <a:spLocks noChangeArrowheads="1"/>
          </p:cNvSpPr>
          <p:nvPr/>
        </p:nvSpPr>
        <p:spPr bwMode="auto">
          <a:xfrm>
            <a:off x="395288" y="1700213"/>
            <a:ext cx="1038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latin typeface="+mn-lt"/>
              </a:rPr>
              <a:t>Б10М.6100</a:t>
            </a:r>
            <a:endParaRPr lang="ru-RU" sz="1400" dirty="0">
              <a:latin typeface="+mn-lt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600325" y="1951038"/>
            <a:ext cx="3267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Масса агрегата, кг.                             20 300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Двигатель                                           ЯМЗ 236 </a:t>
            </a:r>
            <a:endParaRPr lang="ru-RU" sz="1200" b="1" baseline="30000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 кВт/л.                            132,3 / 180   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Призма волочения, м</a:t>
            </a:r>
            <a:r>
              <a:rPr lang="ru-RU" sz="1200" b="1" baseline="30000" dirty="0">
                <a:solidFill>
                  <a:schemeClr val="tx2"/>
                </a:solidFill>
                <a:latin typeface="+mj-lt"/>
              </a:rPr>
              <a:t>3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                   4,75/5,85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435225" y="2025650"/>
            <a:ext cx="144463" cy="6492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78" name="Picture 21" descr="E:\Work\Листовки_Буклеты_Плакаты\Нов_дизайн\Техника_для_листовок\Дяля_презентаций\Б10М.6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3088"/>
            <a:ext cx="17018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5" descr="E:\Work\Листовки_Буклеты_Плакаты\Нов_дизайн\Техника_для_листовок\Дяля_презентаций\Б10М2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161131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5" descr="E:\Work\Листовки_Буклеты_Плакаты\Нов_дизайн\Техника_для_листовок\Дяля_презентаций\Б10М2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61131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95288" y="1825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5288" y="2317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8313" y="1158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589213" y="2166938"/>
            <a:ext cx="3495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Масса агрегата, кг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	              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25 000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Двигатель 		         ЯМЗ 236Б-4 </a:t>
            </a:r>
            <a:endParaRPr lang="ru-RU" sz="1200" b="1" baseline="30000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 кВт/л.                               158 / 215   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Призма волочения, м</a:t>
            </a:r>
            <a:r>
              <a:rPr lang="ru-RU" sz="1200" b="1" baseline="30000" dirty="0">
                <a:solidFill>
                  <a:schemeClr val="tx2"/>
                </a:solidFill>
                <a:latin typeface="+mj-lt"/>
              </a:rPr>
              <a:t>3</a:t>
            </a:r>
            <a:r>
              <a:rPr lang="en-US" sz="1200" b="1" baseline="30000" dirty="0">
                <a:solidFill>
                  <a:schemeClr val="tx2"/>
                </a:solidFill>
                <a:latin typeface="+mj-lt"/>
              </a:rPr>
              <a:t>      </a:t>
            </a:r>
            <a:r>
              <a:rPr lang="ru-RU" sz="1200" b="1" baseline="30000" dirty="0">
                <a:solidFill>
                  <a:schemeClr val="tx2"/>
                </a:solidFill>
                <a:latin typeface="+mj-lt"/>
              </a:rPr>
              <a:t>             </a:t>
            </a:r>
            <a:r>
              <a:rPr lang="en-US" sz="1200" b="1" baseline="30000" dirty="0">
                <a:solidFill>
                  <a:schemeClr val="tx2"/>
                </a:solidFill>
                <a:latin typeface="+mj-lt"/>
              </a:rPr>
              <a:t>          </a:t>
            </a:r>
            <a:r>
              <a:rPr lang="ru-RU" sz="1200" b="1" baseline="30000" dirty="0">
                <a:solidFill>
                  <a:schemeClr val="tx2"/>
                </a:solidFill>
                <a:latin typeface="+mj-lt"/>
              </a:rPr>
              <a:t>          </a:t>
            </a:r>
            <a:r>
              <a:rPr lang="en-US" sz="1200" b="1" baseline="30000" dirty="0">
                <a:solidFill>
                  <a:schemeClr val="tx2"/>
                </a:solidFill>
                <a:latin typeface="+mj-lt"/>
              </a:rPr>
              <a:t>  </a:t>
            </a:r>
            <a:r>
              <a:rPr lang="en-US" sz="1200" b="1" dirty="0">
                <a:solidFill>
                  <a:schemeClr val="tx2"/>
                </a:solidFill>
                <a:latin typeface="+mj-lt"/>
              </a:rPr>
              <a:t>7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,5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589213" y="3644900"/>
            <a:ext cx="3278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 двигателя, кВт./ л.с.      275/375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Силовой генератор                             ИГ-250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Мощность, кВт                                       250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Тяговый электродвигатель               ИД 240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Мощность, кВт                                       240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КПД </a:t>
            </a:r>
            <a:r>
              <a:rPr lang="ru-RU" sz="1200" b="1" dirty="0" err="1">
                <a:solidFill>
                  <a:schemeClr val="tx2"/>
                </a:solidFill>
                <a:latin typeface="+mj-lt"/>
              </a:rPr>
              <a:t>электротрансмиссии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, %               93</a:t>
            </a:r>
          </a:p>
        </p:txBody>
      </p:sp>
      <p:sp>
        <p:nvSpPr>
          <p:cNvPr id="36" name="Прямоугольник 15"/>
          <p:cNvSpPr>
            <a:spLocks noChangeArrowheads="1"/>
          </p:cNvSpPr>
          <p:nvPr/>
        </p:nvSpPr>
        <p:spPr bwMode="auto">
          <a:xfrm>
            <a:off x="6015038" y="2570163"/>
            <a:ext cx="25050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промышленное и гражданское строительство,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дорожное строительство,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лесная,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нефтяная и газовая отрасли,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отрасль строительных материалов,  горнорудная,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угольная, энергетика,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Министерство по чрезвычайным ситуациям и прочие</a:t>
            </a:r>
            <a:r>
              <a:rPr lang="en-US" sz="1200" b="1" dirty="0">
                <a:solidFill>
                  <a:schemeClr val="tx2"/>
                </a:solidFill>
                <a:latin typeface="+mj-lt"/>
              </a:rPr>
              <a:t>.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7" name="Прямоугольник 14"/>
          <p:cNvSpPr>
            <a:spLocks noChangeArrowheads="1"/>
          </p:cNvSpPr>
          <p:nvPr/>
        </p:nvSpPr>
        <p:spPr bwMode="auto">
          <a:xfrm>
            <a:off x="3203575" y="765175"/>
            <a:ext cx="5429250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/>
              <a:t>Модельный ряд гусеничных бульдозеров </a:t>
            </a:r>
          </a:p>
        </p:txBody>
      </p:sp>
      <p:sp>
        <p:nvSpPr>
          <p:cNvPr id="38" name="Прямоугольник 13"/>
          <p:cNvSpPr>
            <a:spLocks noChangeArrowheads="1"/>
          </p:cNvSpPr>
          <p:nvPr/>
        </p:nvSpPr>
        <p:spPr bwMode="auto">
          <a:xfrm>
            <a:off x="2447925" y="1298575"/>
            <a:ext cx="1463675" cy="520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Технические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характеристики:</a:t>
            </a:r>
          </a:p>
        </p:txBody>
      </p:sp>
      <p:sp>
        <p:nvSpPr>
          <p:cNvPr id="39" name="Прямоугольник 15"/>
          <p:cNvSpPr>
            <a:spLocks noChangeArrowheads="1"/>
          </p:cNvSpPr>
          <p:nvPr/>
        </p:nvSpPr>
        <p:spPr bwMode="auto">
          <a:xfrm>
            <a:off x="384175" y="2112963"/>
            <a:ext cx="466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latin typeface="+mn-lt"/>
              </a:rPr>
              <a:t>Б12</a:t>
            </a:r>
            <a:endParaRPr lang="ru-RU" sz="1400" dirty="0">
              <a:latin typeface="+mn-lt"/>
            </a:endParaRPr>
          </a:p>
        </p:txBody>
      </p:sp>
      <p:sp>
        <p:nvSpPr>
          <p:cNvPr id="41" name="Прямоугольник 17"/>
          <p:cNvSpPr>
            <a:spLocks noChangeArrowheads="1"/>
          </p:cNvSpPr>
          <p:nvPr/>
        </p:nvSpPr>
        <p:spPr bwMode="auto">
          <a:xfrm>
            <a:off x="311150" y="3573463"/>
            <a:ext cx="8143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latin typeface="+mn-lt"/>
              </a:rPr>
              <a:t>ДЭТ-400</a:t>
            </a:r>
            <a:endParaRPr lang="ru-RU" sz="1400" dirty="0">
              <a:latin typeface="+mn-lt"/>
            </a:endParaRPr>
          </a:p>
        </p:txBody>
      </p:sp>
      <p:sp>
        <p:nvSpPr>
          <p:cNvPr id="42" name="Прямоугольник 22"/>
          <p:cNvSpPr>
            <a:spLocks noChangeArrowheads="1"/>
          </p:cNvSpPr>
          <p:nvPr/>
        </p:nvSpPr>
        <p:spPr bwMode="auto">
          <a:xfrm>
            <a:off x="6000750" y="1320800"/>
            <a:ext cx="1728788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Основные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потребители: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424113" y="2239963"/>
            <a:ext cx="144462" cy="647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424113" y="3743325"/>
            <a:ext cx="144462" cy="9350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99" name="Picture 7" descr="E:\Work\Листовки_Буклеты_Плакаты\Нов_дизайн\Техника_для_листовок\ДЭТ_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284538"/>
            <a:ext cx="25939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0" descr="E:\Work\Листовки_Буклеты_Плакаты\Нов_дизайн\Техника_для_листовок\Дяля_презентаций\Б12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15827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pic>
        <p:nvPicPr>
          <p:cNvPr id="17413" name="Picture 9" descr="E:\Work\Листовки_Буклеты_Плакаты\Нов_дизайн\Техника_для_листовок\ТР-20_мелки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292475"/>
            <a:ext cx="23622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3779838" y="1052513"/>
            <a:ext cx="3673475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/>
              <a:t>Модельный ряд трубоукладчиков</a:t>
            </a:r>
          </a:p>
        </p:txBody>
      </p:sp>
      <p:pic>
        <p:nvPicPr>
          <p:cNvPr id="17415" name="Picture 12" descr="C:\Users\Nefedov_A\Desktop\P61075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557338"/>
            <a:ext cx="2897187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1"/>
          <p:cNvSpPr>
            <a:spLocks noChangeArrowheads="1"/>
          </p:cNvSpPr>
          <p:nvPr/>
        </p:nvSpPr>
        <p:spPr bwMode="auto">
          <a:xfrm>
            <a:off x="6572250" y="2349500"/>
            <a:ext cx="122872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Основные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потребители: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61125" y="3432175"/>
            <a:ext cx="207168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жилищно-коммунальное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 хозяйство,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дорожное строительство,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общегражданское строительство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нефтегазовая отрасль.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492500" y="3019425"/>
            <a:ext cx="28082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Масса агрегата, кг                   </a:t>
            </a:r>
            <a:r>
              <a:rPr lang="ru-RU" sz="1200" b="1" dirty="0">
                <a:solidFill>
                  <a:schemeClr val="tx2"/>
                </a:solidFill>
                <a:latin typeface="+mn-lt"/>
                <a:cs typeface="Arial" pitchFamily="34" charset="0"/>
              </a:rPr>
              <a:t>31 300</a:t>
            </a:r>
            <a:endParaRPr lang="ru-RU" sz="1200" b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Мощность кВт /л.с                  140/190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Номинальная грузоподъемность 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на плече 1,22м.</a:t>
            </a:r>
            <a:r>
              <a:rPr lang="en-US" sz="1200" b="1" dirty="0">
                <a:solidFill>
                  <a:schemeClr val="tx2"/>
                </a:solidFill>
                <a:latin typeface="+mn-lt"/>
              </a:rPr>
              <a:t>(SAE)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 , т.          28</a:t>
            </a:r>
            <a:endParaRPr lang="ru-RU" sz="1200" b="1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39750" y="1773238"/>
            <a:ext cx="606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ТР-12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12775" y="3644900"/>
            <a:ext cx="604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ТР-20</a:t>
            </a: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3348038" y="2349500"/>
            <a:ext cx="146367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Технические 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характеристики: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3492500" y="4171950"/>
            <a:ext cx="28082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Масса агрегата, кг                   </a:t>
            </a:r>
            <a:r>
              <a:rPr lang="ru-RU" sz="1200" b="1" dirty="0">
                <a:solidFill>
                  <a:schemeClr val="tx2"/>
                </a:solidFill>
                <a:latin typeface="+mn-lt"/>
                <a:cs typeface="Arial" pitchFamily="34" charset="0"/>
              </a:rPr>
              <a:t>29 500</a:t>
            </a:r>
            <a:endParaRPr lang="ru-RU" sz="1200" b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Мощность кВт /л.с                  140/190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Номинальная грузоподъемность 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на плече 1,22м.</a:t>
            </a:r>
            <a:r>
              <a:rPr lang="en-US" sz="1200" b="1" dirty="0">
                <a:solidFill>
                  <a:schemeClr val="tx2"/>
                </a:solidFill>
                <a:latin typeface="+mn-lt"/>
              </a:rPr>
              <a:t>(SAE)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 , т.          41</a:t>
            </a:r>
            <a:endParaRPr lang="ru-RU" sz="1200" b="1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48038" y="3068638"/>
            <a:ext cx="144462" cy="6492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48038" y="4221163"/>
            <a:ext cx="144462" cy="647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6" descr="E:\Work\Листовки_Буклеты_Плакаты\Нов_дизайн\Техника_для_листовок\ПК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59300"/>
            <a:ext cx="17653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79388" y="3386138"/>
            <a:ext cx="6762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ПК-65 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80975" y="4467225"/>
            <a:ext cx="6365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ПК-70</a:t>
            </a:r>
          </a:p>
        </p:txBody>
      </p:sp>
      <p:sp>
        <p:nvSpPr>
          <p:cNvPr id="22" name="Rectangle 48"/>
          <p:cNvSpPr>
            <a:spLocks noChangeArrowheads="1"/>
          </p:cNvSpPr>
          <p:nvPr/>
        </p:nvSpPr>
        <p:spPr bwMode="auto">
          <a:xfrm>
            <a:off x="3924300" y="1047750"/>
            <a:ext cx="4665663" cy="293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>
                <a:latin typeface="+mj-lt"/>
              </a:rPr>
              <a:t>Модельный ряд колесных погрузчиков</a:t>
            </a: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6789738" y="2401888"/>
            <a:ext cx="2087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жилищно-коммунальное хозяйство,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дорожное строительство,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общегражданское строительство,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сельское хозяйство,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отрасль строительных материалов,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горнодобывающая и нефтегазовая отрасли.</a:t>
            </a:r>
          </a:p>
        </p:txBody>
      </p:sp>
      <p:sp>
        <p:nvSpPr>
          <p:cNvPr id="27" name="Прямоугольник 15"/>
          <p:cNvSpPr>
            <a:spLocks noChangeArrowheads="1"/>
          </p:cNvSpPr>
          <p:nvPr/>
        </p:nvSpPr>
        <p:spPr bwMode="auto">
          <a:xfrm>
            <a:off x="3098800" y="1609725"/>
            <a:ext cx="146367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Технические 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характеристики: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16"/>
          <p:cNvSpPr>
            <a:spLocks noChangeArrowheads="1"/>
          </p:cNvSpPr>
          <p:nvPr/>
        </p:nvSpPr>
        <p:spPr bwMode="auto">
          <a:xfrm>
            <a:off x="6853238" y="1609725"/>
            <a:ext cx="122872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Основные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потребители: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313113" y="3479800"/>
            <a:ext cx="3116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Эксплуатационная масса, т.                 19,7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Мощность двигателя, кВт (л.с.)        176 (240)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Грузоподъемность, т                               6,5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Вместимость ковша, м</a:t>
            </a:r>
            <a:r>
              <a:rPr lang="ru-RU" sz="1200" b="1" baseline="30000" dirty="0">
                <a:solidFill>
                  <a:srgbClr val="003082"/>
                </a:solidFill>
                <a:latin typeface="+mn-lt"/>
              </a:rPr>
              <a:t>3</a:t>
            </a:r>
            <a:r>
              <a:rPr lang="ru-RU" sz="1200" b="1" dirty="0">
                <a:solidFill>
                  <a:srgbClr val="003082"/>
                </a:solidFill>
                <a:latin typeface="+mn-lt"/>
              </a:rPr>
              <a:t>                          3,6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3313113" y="4630738"/>
            <a:ext cx="3116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Эксплуатационная масса, т.                 20,3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Мощность двигателя, кВт (л.с.)        176 (240)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Грузоподъемность, т                               7,0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Вместимость ковша, м</a:t>
            </a:r>
            <a:r>
              <a:rPr lang="ru-RU" sz="1200" b="1" baseline="30000" dirty="0">
                <a:solidFill>
                  <a:srgbClr val="003082"/>
                </a:solidFill>
                <a:latin typeface="+mn-lt"/>
              </a:rPr>
              <a:t>3</a:t>
            </a:r>
            <a:r>
              <a:rPr lang="ru-RU" sz="1200" b="1" dirty="0">
                <a:solidFill>
                  <a:srgbClr val="003082"/>
                </a:solidFill>
                <a:latin typeface="+mn-lt"/>
              </a:rPr>
              <a:t>                          4,0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044825" y="3548063"/>
            <a:ext cx="142875" cy="647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044825" y="4691063"/>
            <a:ext cx="142875" cy="647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48" name="Picture 55" descr="E:\Work\Листовки_Буклеты_Плакаты\Нов_дизайн\Техника_для_листовок\ПК46_гов_диз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2041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79388" y="2257425"/>
            <a:ext cx="676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ПК-55 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313113" y="2349500"/>
            <a:ext cx="3116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Эксплуатационная масса, т.                 10,7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Мощность двигателя, кВт (л.с.)        132 (180)</a:t>
            </a: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Грузоподъемность, </a:t>
            </a:r>
            <a:r>
              <a:rPr lang="ru-RU" sz="1200" b="1">
                <a:solidFill>
                  <a:srgbClr val="003082"/>
                </a:solidFill>
                <a:latin typeface="+mn-lt"/>
              </a:rPr>
              <a:t>т                               5,5</a:t>
            </a:r>
            <a:endParaRPr lang="ru-RU" sz="1200" b="1" dirty="0">
              <a:solidFill>
                <a:srgbClr val="003082"/>
              </a:solidFill>
              <a:latin typeface="+mn-lt"/>
            </a:endParaRPr>
          </a:p>
          <a:p>
            <a:pPr fontAlgn="t">
              <a:defRPr/>
            </a:pPr>
            <a:r>
              <a:rPr lang="ru-RU" sz="1200" b="1" dirty="0">
                <a:solidFill>
                  <a:srgbClr val="003082"/>
                </a:solidFill>
                <a:latin typeface="+mn-lt"/>
              </a:rPr>
              <a:t>Вместимость ковша, м</a:t>
            </a:r>
            <a:r>
              <a:rPr lang="ru-RU" sz="1200" b="1" baseline="30000" dirty="0">
                <a:solidFill>
                  <a:srgbClr val="003082"/>
                </a:solidFill>
                <a:latin typeface="+mn-lt"/>
              </a:rPr>
              <a:t>3</a:t>
            </a:r>
            <a:r>
              <a:rPr lang="ru-RU" sz="1200" b="1" dirty="0">
                <a:solidFill>
                  <a:srgbClr val="003082"/>
                </a:solidFill>
                <a:latin typeface="+mn-lt"/>
              </a:rPr>
              <a:t>                          2,4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44825" y="2417763"/>
            <a:ext cx="142875" cy="647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52" name="Picture 56" descr="E:\Work\Листовки_Буклеты_Плакаты\Нов_дизайн\Техника_для_листовок\ПК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17653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4213" y="155575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БКК-2</a:t>
            </a:r>
          </a:p>
        </p:txBody>
      </p:sp>
      <p:sp>
        <p:nvSpPr>
          <p:cNvPr id="8" name="Rectangle 48"/>
          <p:cNvSpPr>
            <a:spLocks noChangeArrowheads="1"/>
          </p:cNvSpPr>
          <p:nvPr/>
        </p:nvSpPr>
        <p:spPr bwMode="auto">
          <a:xfrm>
            <a:off x="3348038" y="836613"/>
            <a:ext cx="5184775" cy="293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>
                <a:latin typeface="+mj-lt"/>
              </a:rPr>
              <a:t>Уплотнитель отходов (</a:t>
            </a:r>
            <a:r>
              <a:rPr lang="ru-RU" sz="1600" b="1" dirty="0" err="1">
                <a:latin typeface="+mj-lt"/>
              </a:rPr>
              <a:t>компактор</a:t>
            </a:r>
            <a:r>
              <a:rPr lang="ru-RU" sz="1600" b="1" dirty="0">
                <a:latin typeface="+mj-lt"/>
              </a:rPr>
              <a:t>)</a:t>
            </a:r>
          </a:p>
        </p:txBody>
      </p:sp>
      <p:sp>
        <p:nvSpPr>
          <p:cNvPr id="9" name="Прямоугольник 20"/>
          <p:cNvSpPr>
            <a:spLocks noChangeArrowheads="1"/>
          </p:cNvSpPr>
          <p:nvPr/>
        </p:nvSpPr>
        <p:spPr bwMode="auto">
          <a:xfrm>
            <a:off x="2722563" y="1320800"/>
            <a:ext cx="146367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Технические 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характеристики: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21"/>
          <p:cNvSpPr>
            <a:spLocks noChangeArrowheads="1"/>
          </p:cNvSpPr>
          <p:nvPr/>
        </p:nvSpPr>
        <p:spPr bwMode="auto">
          <a:xfrm>
            <a:off x="6421438" y="1320800"/>
            <a:ext cx="1246187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Основные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Потребители:</a:t>
            </a:r>
          </a:p>
        </p:txBody>
      </p:sp>
      <p:pic>
        <p:nvPicPr>
          <p:cNvPr id="19465" name="Picture 2" descr="E:\Work\Листовки_Буклеты_Плакаты\Нов_дизайн\Техника_для_листовок\Дяля_презентаций\БКК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771775" y="2132013"/>
            <a:ext cx="144463" cy="13700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916238" y="2060575"/>
            <a:ext cx="33115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Эксплуатационная масса, т.                 23</a:t>
            </a:r>
          </a:p>
          <a:p>
            <a:pPr fontAlgn="t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 двигателя, кВт (л.с.)         170(230)</a:t>
            </a:r>
          </a:p>
          <a:p>
            <a:pPr fontAlgn="t">
              <a:defRPr/>
            </a:pP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Тип бульдозерного отвала 	                Прямой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Ширина, мм                                             3350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Высота отвала с решеткой, мм           1750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Объем призмы волочения, м3           8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Масса отвала, кг                                      1695</a:t>
            </a:r>
          </a:p>
        </p:txBody>
      </p:sp>
      <p:sp>
        <p:nvSpPr>
          <p:cNvPr id="15" name="Прямоугольник 10"/>
          <p:cNvSpPr>
            <a:spLocks noChangeArrowheads="1"/>
          </p:cNvSpPr>
          <p:nvPr/>
        </p:nvSpPr>
        <p:spPr bwMode="auto">
          <a:xfrm>
            <a:off x="6243638" y="2495550"/>
            <a:ext cx="2505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Муниципалитеты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Для полигонов твердых бытовых отходов</a:t>
            </a:r>
          </a:p>
        </p:txBody>
      </p:sp>
      <p:sp>
        <p:nvSpPr>
          <p:cNvPr id="16" name="Rectangle 48"/>
          <p:cNvSpPr>
            <a:spLocks noChangeArrowheads="1"/>
          </p:cNvSpPr>
          <p:nvPr/>
        </p:nvSpPr>
        <p:spPr bwMode="auto">
          <a:xfrm>
            <a:off x="3348038" y="3783013"/>
            <a:ext cx="5184775" cy="293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>
                <a:latin typeface="+mj-lt"/>
              </a:rPr>
              <a:t>Тяговый модуль вагонов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71775" y="4221163"/>
            <a:ext cx="144463" cy="13700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71" name="Picture 13" descr="E:\Work\Листовки_Буклеты_Плакаты\Нов_дизайн\Техника_для_листовок\Дяля_презентаций\ТМВ_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246221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55650" y="3789363"/>
            <a:ext cx="676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ТМВ-2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059113" y="4294188"/>
            <a:ext cx="33115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Мощность двигателя, кВт (л.с.)         122(164)</a:t>
            </a:r>
            <a:endParaRPr lang="en-US" sz="1200" b="1" dirty="0">
              <a:solidFill>
                <a:schemeClr val="tx2"/>
              </a:solidFill>
              <a:latin typeface="+mj-lt"/>
            </a:endParaRPr>
          </a:p>
          <a:p>
            <a:pPr fontAlgn="t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Скорость движения, км/ч:</a:t>
            </a:r>
          </a:p>
          <a:p>
            <a:pPr fontAlgn="t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         на колёсах/по ж/</a:t>
            </a:r>
            <a:r>
              <a:rPr lang="ru-RU" sz="1200" b="1" dirty="0" err="1">
                <a:solidFill>
                  <a:schemeClr val="tx2"/>
                </a:solidFill>
                <a:latin typeface="+mj-lt"/>
              </a:rPr>
              <a:t>д</a:t>
            </a:r>
            <a:r>
              <a:rPr lang="ru-RU" sz="1200" b="1" dirty="0">
                <a:solidFill>
                  <a:schemeClr val="tx2"/>
                </a:solidFill>
                <a:latin typeface="+mj-lt"/>
              </a:rPr>
              <a:t> пути               38/14    </a:t>
            </a:r>
          </a:p>
          <a:p>
            <a:pPr fontAlgn="t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Тяговое усилие, кН </a:t>
            </a:r>
            <a:r>
              <a:rPr lang="en-US" sz="1200" b="1" dirty="0">
                <a:solidFill>
                  <a:schemeClr val="tx2"/>
                </a:solidFill>
                <a:latin typeface="+mj-lt"/>
              </a:rPr>
              <a:t>max                         52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Грузоподъемность кузова, кг              3000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Масса, кг                                                   9800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3348038" y="908050"/>
            <a:ext cx="5184775" cy="293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>
                <a:latin typeface="+mj-lt"/>
              </a:rPr>
              <a:t>Дополнительное навесное оборудование</a:t>
            </a:r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auto">
          <a:xfrm>
            <a:off x="2722563" y="1392238"/>
            <a:ext cx="146367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Технические 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характеристики: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auto">
          <a:xfrm>
            <a:off x="6710363" y="1392238"/>
            <a:ext cx="1246187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Основные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Потребители:</a:t>
            </a:r>
          </a:p>
        </p:txBody>
      </p:sp>
      <p:pic>
        <p:nvPicPr>
          <p:cNvPr id="20488" name="Picture 2" descr="E:\Work\Листовки_Буклеты_Плакаты\Нов_дизайн\Техника_для_листовок\Дяля_презентаций\плуг_обреза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163353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" descr="E:\Work\Листовки_Буклеты_Плакаты\Нов_дизайн\Техника_для_листовок\Дяля_презентаций\Б10_мульчер_раз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90863"/>
            <a:ext cx="16637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" descr="E:\Work\Листовки_Буклеты_Плакаты\Нов_дизайн\Техника_для_листовок\Дяля_презентаций\клин_толкатель_разве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98975"/>
            <a:ext cx="14795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6013" y="1925638"/>
            <a:ext cx="1136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Плуг ПЛ-135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116013" y="3068638"/>
            <a:ext cx="254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 err="1">
                <a:latin typeface="+mj-lt"/>
              </a:rPr>
              <a:t>Мульчер</a:t>
            </a:r>
            <a:r>
              <a:rPr lang="ru-RU" sz="1400" b="1" dirty="0">
                <a:latin typeface="+mj-lt"/>
              </a:rPr>
              <a:t> (лесная фреза) М500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258888" y="4633913"/>
            <a:ext cx="1690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Клин-толкатель М2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627313" y="1989138"/>
            <a:ext cx="34575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Глубина борозды, мм		 300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Ширина борозды, мм 		1350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Габаритные размеры в рабочем положении, мм: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Длина/ ширина/ высота 	     3640х2050х1600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Масса без навески, кг не более 	1200</a:t>
            </a:r>
            <a:endParaRPr lang="ru-RU" sz="1200" b="1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627313" y="3357563"/>
            <a:ext cx="3960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Габаритные размеры (</a:t>
            </a:r>
            <a:r>
              <a:rPr lang="ru-RU" sz="1200" b="1" dirty="0" err="1">
                <a:solidFill>
                  <a:schemeClr val="tx2"/>
                </a:solidFill>
                <a:latin typeface="+mn-lt"/>
              </a:rPr>
              <a:t>ДхШхВ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), мм    2600х2650х2040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Заглубление от грунта, мм 		100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Рабочая ширина, мм		 2300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Диаметр барабана, мм 		500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Привод                   от вала отбора мощности трактора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Масса, кг не более 2435</a:t>
            </a:r>
            <a:endParaRPr lang="ru-RU" sz="1200" b="1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627313" y="5086350"/>
            <a:ext cx="3960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Габаритные размеры (</a:t>
            </a:r>
            <a:r>
              <a:rPr lang="ru-RU" sz="1200" b="1" dirty="0" err="1">
                <a:solidFill>
                  <a:schemeClr val="tx2"/>
                </a:solidFill>
                <a:latin typeface="+mn-lt"/>
              </a:rPr>
              <a:t>ДхШхВ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), мм     4220х3600х1015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Угол клина, град 		84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Масса с навеской, кг не более 	1100</a:t>
            </a:r>
            <a:endParaRPr lang="ru-RU" sz="1200" b="1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84438" y="2060575"/>
            <a:ext cx="142875" cy="863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484438" y="5157788"/>
            <a:ext cx="142875" cy="5032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484438" y="3429000"/>
            <a:ext cx="142875" cy="10080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10"/>
          <p:cNvSpPr>
            <a:spLocks noChangeArrowheads="1"/>
          </p:cNvSpPr>
          <p:nvPr/>
        </p:nvSpPr>
        <p:spPr bwMode="auto">
          <a:xfrm>
            <a:off x="6443663" y="3284538"/>
            <a:ext cx="25050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 err="1">
                <a:solidFill>
                  <a:schemeClr val="tx2"/>
                </a:solidFill>
                <a:latin typeface="+mj-lt"/>
              </a:rPr>
              <a:t>лесохозяйство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 err="1">
                <a:solidFill>
                  <a:schemeClr val="tx2"/>
                </a:solidFill>
                <a:latin typeface="+mj-lt"/>
              </a:rPr>
              <a:t>лесоуход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строительство лесных дорог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нефтяная и газовая отрасли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энергетическая отрасль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8313" y="1173163"/>
          <a:ext cx="8328026" cy="1232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013"/>
                <a:gridCol w="4164013"/>
              </a:tblGrid>
              <a:tr h="456009">
                <a:tc>
                  <a:txBody>
                    <a:bodyPr/>
                    <a:lstStyle/>
                    <a:p>
                      <a:pPr lvl="0"/>
                      <a:r>
                        <a:rPr lang="ru-RU" sz="1500" b="1" kern="1200" baseline="0" dirty="0" smtClean="0">
                          <a:latin typeface="Arial" pitchFamily="34" charset="0"/>
                          <a:cs typeface="Arial" pitchFamily="34" charset="0"/>
                        </a:rPr>
                        <a:t>Год основания компании-учредителя</a:t>
                      </a:r>
                      <a:endParaRPr lang="ru-RU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7" marB="456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500" b="1" kern="1200" baseline="0" dirty="0" smtClean="0">
                          <a:latin typeface="Arial" pitchFamily="34" charset="0"/>
                          <a:cs typeface="Arial" pitchFamily="34" charset="0"/>
                        </a:rPr>
                        <a:t>1936</a:t>
                      </a:r>
                      <a:endParaRPr lang="ru-RU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7" marB="45697" anchor="ctr" anchorCtr="1"/>
                </a:tc>
              </a:tr>
              <a:tr h="456009">
                <a:tc>
                  <a:txBody>
                    <a:bodyPr/>
                    <a:lstStyle/>
                    <a:p>
                      <a:pPr lvl="0"/>
                      <a:r>
                        <a:rPr lang="ru-RU" sz="1500" b="1" kern="1200" baseline="0" dirty="0" smtClean="0">
                          <a:latin typeface="Arial" pitchFamily="34" charset="0"/>
                          <a:cs typeface="Arial" pitchFamily="34" charset="0"/>
                        </a:rPr>
                        <a:t>Год основания корпорации</a:t>
                      </a:r>
                      <a:endParaRPr lang="ru-RU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7" marB="456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500" b="1" kern="1200" baseline="0" dirty="0" smtClean="0"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</a:p>
                  </a:txBody>
                  <a:tcPr marL="91438" marR="91438" marT="45697" marB="45697" anchor="ctr" anchorCtr="1"/>
                </a:tc>
              </a:tr>
              <a:tr h="319881">
                <a:tc>
                  <a:txBody>
                    <a:bodyPr/>
                    <a:lstStyle/>
                    <a:p>
                      <a:pPr lvl="0"/>
                      <a:r>
                        <a:rPr lang="ru-RU" sz="1500" b="1" kern="1200" baseline="0" dirty="0" smtClean="0">
                          <a:latin typeface="Arial" pitchFamily="34" charset="0"/>
                          <a:cs typeface="Arial" pitchFamily="34" charset="0"/>
                        </a:rPr>
                        <a:t>Численность занятых</a:t>
                      </a:r>
                      <a:endParaRPr lang="ru-RU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7" marB="456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500" b="1" kern="1200" baseline="0" dirty="0" smtClean="0">
                          <a:latin typeface="Arial" pitchFamily="34" charset="0"/>
                          <a:cs typeface="Arial" pitchFamily="34" charset="0"/>
                        </a:rPr>
                        <a:t>около 10</a:t>
                      </a:r>
                      <a:r>
                        <a:rPr lang="en-US" sz="1500" b="1" kern="1200" baseline="0" dirty="0" smtClean="0">
                          <a:latin typeface="Arial" pitchFamily="34" charset="0"/>
                          <a:cs typeface="Arial" pitchFamily="34" charset="0"/>
                        </a:rPr>
                        <a:t>0 000</a:t>
                      </a:r>
                      <a:endParaRPr lang="ru-RU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7" marB="45697" anchor="ctr" anchorCtr="1"/>
                </a:tc>
              </a:tr>
            </a:tbl>
          </a:graphicData>
        </a:graphic>
      </p:graphicFrame>
      <p:sp>
        <p:nvSpPr>
          <p:cNvPr id="3088" name="TextBox 5"/>
          <p:cNvSpPr txBox="1">
            <a:spLocks noChangeArrowheads="1"/>
          </p:cNvSpPr>
          <p:nvPr/>
        </p:nvSpPr>
        <p:spPr bwMode="auto">
          <a:xfrm>
            <a:off x="571500" y="5214938"/>
            <a:ext cx="813593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1500">
                <a:latin typeface="Ural Vagon Zavod" pitchFamily="50" charset="0"/>
              </a:rPr>
              <a:t>100 % </a:t>
            </a:r>
            <a:r>
              <a:rPr lang="ru-RU" altLang="ru-RU" sz="1500">
                <a:latin typeface="Ural Vagon Zavod" pitchFamily="50" charset="0"/>
              </a:rPr>
              <a:t>акций компаний – собственность Российской Федерации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8313" y="3846513"/>
          <a:ext cx="8328026" cy="112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013"/>
                <a:gridCol w="4164013"/>
              </a:tblGrid>
              <a:tr h="548331">
                <a:tc>
                  <a:txBody>
                    <a:bodyPr/>
                    <a:lstStyle/>
                    <a:p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Выручка от продажи товаров, выполненных работ и услуг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4" marB="45694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5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$ 6</a:t>
                      </a:r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,5</a:t>
                      </a:r>
                      <a:r>
                        <a:rPr lang="en-US" sz="15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5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млрд.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4" marB="45694" anchor="ctr" anchorCtr="1"/>
                </a:tc>
              </a:tr>
              <a:tr h="578794">
                <a:tc>
                  <a:txBody>
                    <a:bodyPr/>
                    <a:lstStyle/>
                    <a:p>
                      <a:pPr lvl="0"/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компаний, входящих в корпорацию</a:t>
                      </a:r>
                      <a:endParaRPr lang="ru-RU" sz="1600" b="1" dirty="0"/>
                    </a:p>
                  </a:txBody>
                  <a:tcPr marL="91438" marR="91438" marT="45694" marB="45694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600" b="1" kern="1200" baseline="0" dirty="0" smtClean="0"/>
                        <a:t>40</a:t>
                      </a:r>
                      <a:endParaRPr lang="ru-RU" sz="1600" b="1" dirty="0"/>
                    </a:p>
                  </a:txBody>
                  <a:tcPr marL="91438" marR="91438" marT="45694" marB="45694" anchor="ctr" anchorCtr="1"/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68313" y="44450"/>
            <a:ext cx="8280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1500" b="1" dirty="0">
                <a:latin typeface="Arial" pitchFamily="34" charset="0"/>
                <a:ea typeface="+mj-ea"/>
                <a:cs typeface="Arial" pitchFamily="34" charset="0"/>
              </a:rPr>
              <a:t>Научно-производственная корпорация «</a:t>
            </a:r>
            <a:r>
              <a:rPr lang="ru-RU" sz="1500" b="1" dirty="0" err="1">
                <a:latin typeface="Arial" pitchFamily="34" charset="0"/>
                <a:ea typeface="+mj-ea"/>
                <a:cs typeface="Arial" pitchFamily="34" charset="0"/>
              </a:rPr>
              <a:t>Уралвагонзавод</a:t>
            </a:r>
            <a:r>
              <a:rPr lang="ru-RU" sz="1500" b="1" dirty="0">
                <a:latin typeface="Arial" pitchFamily="34" charset="0"/>
                <a:ea typeface="+mj-ea"/>
                <a:cs typeface="Arial" pitchFamily="34" charset="0"/>
              </a:rPr>
              <a:t>» - ведущий российский производитель военной, железнодорожной, дорожно-строительной и сельскохозяйственной техники.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68313" y="2708275"/>
            <a:ext cx="83518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1500" dirty="0">
                <a:latin typeface="Ural Vagon Zavod" pitchFamily="48" charset="0"/>
                <a:ea typeface="+mj-ea"/>
                <a:cs typeface="+mj-cs"/>
              </a:rPr>
              <a:t>Экономические показатели предприятий, объединений, конструкторских бюро и институтов,</a:t>
            </a:r>
            <a:r>
              <a:rPr lang="en-US" sz="1500" dirty="0">
                <a:latin typeface="Ural Vagon Zavod" pitchFamily="48" charset="0"/>
                <a:ea typeface="+mj-ea"/>
                <a:cs typeface="+mj-cs"/>
              </a:rPr>
              <a:t> </a:t>
            </a:r>
            <a:r>
              <a:rPr lang="ru-RU" sz="1500" dirty="0">
                <a:latin typeface="Ural Vagon Zavod" pitchFamily="48" charset="0"/>
                <a:ea typeface="+mj-ea"/>
                <a:cs typeface="+mj-cs"/>
              </a:rPr>
              <a:t>входящих в корпорацию по итогам </a:t>
            </a:r>
            <a:r>
              <a:rPr lang="ru-RU" sz="1500" dirty="0">
                <a:latin typeface="Ural Vagon Zavod" pitchFamily="48" charset="0"/>
                <a:ea typeface="+mj-ea"/>
                <a:cs typeface="+mj-cs"/>
              </a:rPr>
              <a:t>2013г</a:t>
            </a:r>
            <a:r>
              <a:rPr lang="ru-RU" sz="1500" dirty="0">
                <a:latin typeface="Ural Vagon Zavod" pitchFamily="48" charset="0"/>
                <a:ea typeface="+mj-ea"/>
                <a:cs typeface="+mj-cs"/>
              </a:rPr>
              <a:t>.: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6" name="Rectangle 48"/>
          <p:cNvSpPr>
            <a:spLocks noChangeArrowheads="1"/>
          </p:cNvSpPr>
          <p:nvPr/>
        </p:nvSpPr>
        <p:spPr bwMode="auto">
          <a:xfrm>
            <a:off x="3348038" y="908050"/>
            <a:ext cx="5184775" cy="293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>
                <a:latin typeface="+mj-lt"/>
              </a:rPr>
              <a:t>Дополнительное навесное оборудование</a:t>
            </a:r>
          </a:p>
        </p:txBody>
      </p:sp>
      <p:sp>
        <p:nvSpPr>
          <p:cNvPr id="7" name="Прямоугольник 20"/>
          <p:cNvSpPr>
            <a:spLocks noChangeArrowheads="1"/>
          </p:cNvSpPr>
          <p:nvPr/>
        </p:nvSpPr>
        <p:spPr bwMode="auto">
          <a:xfrm>
            <a:off x="2722563" y="1392238"/>
            <a:ext cx="146367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Технические </a:t>
            </a: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характеристики: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21"/>
          <p:cNvSpPr>
            <a:spLocks noChangeArrowheads="1"/>
          </p:cNvSpPr>
          <p:nvPr/>
        </p:nvSpPr>
        <p:spPr bwMode="auto">
          <a:xfrm>
            <a:off x="6710363" y="1392238"/>
            <a:ext cx="1246187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Основные 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Потребители: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6013" y="1925638"/>
            <a:ext cx="1547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Корчеватель 10М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42988" y="3984625"/>
            <a:ext cx="1327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400" b="1" dirty="0">
                <a:latin typeface="+mj-lt"/>
              </a:rPr>
              <a:t>Лебедка ЛТ-25</a:t>
            </a:r>
          </a:p>
        </p:txBody>
      </p:sp>
      <p:pic>
        <p:nvPicPr>
          <p:cNvPr id="21514" name="Picture 2" descr="E:\Work\Листовки_Буклеты_Плакаты\Нов_дизайн\Техника_для_листовок\Дяля_презентаций\лесник_обреза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17653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" descr="E:\Work\Листовки_Буклеты_Плакаты\Нов_дизайн\Техника_для_листовок\Дяля_презентаций\лебед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12398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700338" y="2636838"/>
            <a:ext cx="142875" cy="7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916238" y="2565400"/>
            <a:ext cx="34559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Заглубление зубьев, мм </a:t>
            </a:r>
            <a:r>
              <a:rPr lang="en-US" sz="1200" b="1" dirty="0">
                <a:solidFill>
                  <a:schemeClr val="tx2"/>
                </a:solidFill>
                <a:latin typeface="+mn-lt"/>
              </a:rPr>
              <a:t>max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	300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Ширина захвата, мм 		2460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Длина/ ширина/ высота 	     4000х3055х1540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Масса, кг не более 		2780</a:t>
            </a:r>
            <a:endParaRPr lang="ru-RU" sz="1200" b="1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00338" y="4221163"/>
            <a:ext cx="142875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916238" y="4149725"/>
            <a:ext cx="41036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Привод лебедки 	гидравлический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Диаметр барабана, мм 		345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Рабочая длина троса, м 		38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Диаметр троса, мм 		27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Максимальное тяговое усилие, т:</a:t>
            </a:r>
          </a:p>
          <a:p>
            <a:pPr>
              <a:buFontTx/>
              <a:buChar char="-"/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на нижнем слое намотке		</a:t>
            </a:r>
            <a:r>
              <a:rPr lang="ru-RU" sz="1200" b="1" dirty="0">
                <a:solidFill>
                  <a:schemeClr val="tx2"/>
                </a:solidFill>
              </a:rPr>
              <a:t>25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на верхнем слое 		16</a:t>
            </a:r>
          </a:p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  <a:latin typeface="+mn-lt"/>
              </a:rPr>
              <a:t> Масса, кг не более 		2406</a:t>
            </a:r>
            <a:endParaRPr lang="ru-RU" sz="1200" b="1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Прямоугольник 10"/>
          <p:cNvSpPr>
            <a:spLocks noChangeArrowheads="1"/>
          </p:cNvSpPr>
          <p:nvPr/>
        </p:nvSpPr>
        <p:spPr bwMode="auto">
          <a:xfrm>
            <a:off x="6372225" y="2492375"/>
            <a:ext cx="25050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 err="1">
                <a:solidFill>
                  <a:schemeClr val="tx2"/>
                </a:solidFill>
                <a:latin typeface="+mj-lt"/>
              </a:rPr>
              <a:t>лесохозяйство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 err="1">
                <a:solidFill>
                  <a:schemeClr val="tx2"/>
                </a:solidFill>
                <a:latin typeface="+mj-lt"/>
              </a:rPr>
              <a:t>лесоуход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строительство лесных дорог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нефтяная и газовая отрасли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энергетическая отрасль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443663" y="4221163"/>
            <a:ext cx="2505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</a:rPr>
              <a:t>промышленное строительства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нефтяная и газовая отрасли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2"/>
                </a:solidFill>
              </a:rPr>
              <a:t>энергетическая отрасль</a:t>
            </a: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/>
          <p:cNvSpPr>
            <a:spLocks noChangeArrowheads="1"/>
          </p:cNvSpPr>
          <p:nvPr/>
        </p:nvSpPr>
        <p:spPr bwMode="auto">
          <a:xfrm>
            <a:off x="857250" y="981075"/>
            <a:ext cx="68580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ru-RU" sz="1200" dirty="0"/>
          </a:p>
          <a:p>
            <a:pPr>
              <a:defRPr/>
            </a:pPr>
            <a:r>
              <a:rPr lang="ru-RU" sz="1400" b="1" dirty="0"/>
              <a:t>Кузнечное производство </a:t>
            </a:r>
          </a:p>
          <a:p>
            <a:pPr>
              <a:defRPr/>
            </a:pPr>
            <a:endParaRPr lang="ru-RU" sz="1200" dirty="0"/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штамповки весом от 0,2 до 240 кг на штамповочных молотах с массой от 1 до 15 тонн и цельнокатаных колец на кольце- раскатных станках методом горячей раскатки; </a:t>
            </a:r>
            <a:br>
              <a:rPr lang="ru-RU" sz="1200" dirty="0"/>
            </a:br>
            <a:endParaRPr lang="ru-RU" sz="1200" dirty="0"/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штамповки (стержни, втулки, кольца), штамповки смешанной конфигурации на горизонтально-ковочных машинах усилием от 250 до 2 500 т. с.; </a:t>
            </a:r>
            <a:br>
              <a:rPr lang="ru-RU" sz="1200" dirty="0"/>
            </a:br>
            <a:endParaRPr lang="ru-RU" sz="1200" dirty="0"/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поковки весом до 1 500 кг методом свободной ковки на прессе усилием 1 000 т. с. </a:t>
            </a:r>
          </a:p>
          <a:p>
            <a:pPr>
              <a:defRPr/>
            </a:pPr>
            <a:r>
              <a:rPr lang="ru-RU" sz="1200" dirty="0"/>
              <a:t>и молотах с массой падающих частей 3 тонны; </a:t>
            </a:r>
            <a:br>
              <a:rPr lang="ru-RU" sz="1200" dirty="0"/>
            </a:br>
            <a:endParaRPr lang="ru-RU" sz="1200" dirty="0"/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штамповки звеньев гусеницы трактора на кривошипных горячештамповочных прессах усилием 4000 т.с.; </a:t>
            </a: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latin typeface="+mj-lt"/>
            </a:endParaRPr>
          </a:p>
          <a:p>
            <a:pPr>
              <a:defRPr/>
            </a:pPr>
            <a:r>
              <a:rPr lang="ru-RU" sz="1200" b="1" dirty="0"/>
              <a:t>Основные типы продукции</a:t>
            </a:r>
            <a:r>
              <a:rPr lang="en-US" sz="1200" b="1" dirty="0"/>
              <a:t>: </a:t>
            </a:r>
            <a:endParaRPr lang="ru-RU" sz="1200" b="1" dirty="0"/>
          </a:p>
          <a:p>
            <a:pPr>
              <a:defRPr/>
            </a:pPr>
            <a:r>
              <a:rPr lang="ru-RU" sz="1200" dirty="0"/>
              <a:t>Детали автомобилей, цапфы, штамповки круглые в плане, штамповки для железнодорожного транспорта, штамповки различного назначения, звенья гусеницы, шатуны, распределительные валы и оси, коленчатые валы, кольца цельнокатаные.</a:t>
            </a: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b="1" dirty="0">
              <a:latin typeface="+mj-lt"/>
            </a:endParaRPr>
          </a:p>
        </p:txBody>
      </p:sp>
      <p:pic>
        <p:nvPicPr>
          <p:cNvPr id="22531" name="Picture 2" descr="продукция кузнечно-прессового завода ЧТ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724400"/>
            <a:ext cx="1143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pic>
        <p:nvPicPr>
          <p:cNvPr id="22535" name="Picture 7" descr="C:\Users\Nefedov_A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57563"/>
            <a:ext cx="9413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C:\Users\Nefedov_A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92150"/>
            <a:ext cx="16224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C:\Users\Nefedov_A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44675"/>
            <a:ext cx="146367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C:\Users\Nefedov_A\Desktop\foto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97425"/>
            <a:ext cx="13954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2" descr="C:\Users\Nefedov_A\Desktop\gusenic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941888"/>
            <a:ext cx="2233612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3" descr="C:\Users\Nefedov_A\Desktop\meh_na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868863"/>
            <a:ext cx="2225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"/>
          <p:cNvSpPr>
            <a:spLocks noChangeArrowheads="1"/>
          </p:cNvSpPr>
          <p:nvPr/>
        </p:nvSpPr>
        <p:spPr bwMode="auto">
          <a:xfrm>
            <a:off x="571500" y="1341438"/>
            <a:ext cx="771525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ru-RU" sz="1400" b="1" dirty="0"/>
              <a:t>Литейное производство</a:t>
            </a:r>
          </a:p>
          <a:p>
            <a:pPr>
              <a:defRPr/>
            </a:pPr>
            <a:r>
              <a:rPr lang="ru-RU" sz="1400" b="1" dirty="0"/>
              <a:t> </a:t>
            </a:r>
          </a:p>
          <a:p>
            <a:pPr>
              <a:defRPr/>
            </a:pPr>
            <a:r>
              <a:rPr lang="ru-RU" sz="1200" b="1" dirty="0"/>
              <a:t>Отливки из стали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отливки широкой номенклатуры весом до 2,5 т. из углеродистых и специальных марок сталей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литье весом до 2,5 т. и повышенной точности с использованием холодно-твердеющих смесей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Высокоточное литье массой от 0,005 до 7 кг. из углеродистых и легированных марок сталей, а также высокопрочного чугуна. </a:t>
            </a:r>
            <a:br>
              <a:rPr lang="ru-RU" sz="1200" dirty="0"/>
            </a:br>
            <a:endParaRPr lang="ru-RU" sz="1200" dirty="0"/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/>
              <a:t>Отливки из чугуна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среднее и крупное литьё развесом от 0,1 до 560 кг из серого и специальных чугунов (соответствие стандарту </a:t>
            </a:r>
            <a:r>
              <a:rPr lang="en-US" sz="1200" dirty="0"/>
              <a:t>EN -124 -1994</a:t>
            </a:r>
            <a:r>
              <a:rPr lang="ru-RU" sz="1200" dirty="0"/>
              <a:t>)</a:t>
            </a:r>
          </a:p>
          <a:p>
            <a:pPr>
              <a:buFont typeface="Arial" pitchFamily="34" charset="0"/>
              <a:buChar char="•"/>
              <a:defRPr/>
            </a:pPr>
            <a:endParaRPr lang="ru-RU" sz="1200" dirty="0"/>
          </a:p>
          <a:p>
            <a:pPr>
              <a:buFont typeface="Arial" pitchFamily="34" charset="0"/>
              <a:buChar char="•"/>
              <a:defRPr/>
            </a:pPr>
            <a:r>
              <a:rPr lang="ru-RU" sz="1200" b="1" dirty="0"/>
              <a:t>Литье из цветных сплавов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отливки из алюминиевых (массой до 150кг.) и бронзовых сплавов (массой до 50 кг.)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/>
              <a:t>Продукция изготавливаемая методом литья под низким давлением;</a:t>
            </a:r>
          </a:p>
          <a:p>
            <a:pPr>
              <a:buFont typeface="Arial" pitchFamily="34" charset="0"/>
              <a:buChar char="•"/>
              <a:defRPr/>
            </a:pPr>
            <a:endParaRPr lang="ru-RU" sz="1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200" b="1" dirty="0"/>
              <a:t>Основные типы продукции</a:t>
            </a:r>
            <a:r>
              <a:rPr lang="en-US" sz="1200" b="1" dirty="0"/>
              <a:t>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крупное, среднее и мелкое корпусное и фасонное литье</a:t>
            </a:r>
            <a:r>
              <a:rPr lang="en-US" sz="1200" dirty="0"/>
              <a:t>;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корпуса насосов, корпуса турбокомпрессоров, водяные и газовые  коллекторы</a:t>
            </a:r>
            <a:r>
              <a:rPr lang="en-US" sz="1200" dirty="0"/>
              <a:t>;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моторное литье (картеры, головки, блоки цилиндров)</a:t>
            </a:r>
            <a:r>
              <a:rPr lang="en-US" sz="1200" dirty="0"/>
              <a:t>;</a:t>
            </a:r>
            <a:br>
              <a:rPr lang="en-US" sz="1200" dirty="0"/>
            </a:br>
            <a:r>
              <a:rPr lang="ru-RU" sz="1200" dirty="0"/>
              <a:t>колеса гидротрансформаторов и турбин, бронзовые втулки различных типоразмеров</a:t>
            </a:r>
            <a:r>
              <a:rPr lang="en-US" sz="1200" dirty="0"/>
              <a:t>;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отливки для крупного оборудования станкостроения, </a:t>
            </a:r>
            <a:r>
              <a:rPr lang="ru-RU" sz="1200" dirty="0" err="1"/>
              <a:t>кокили</a:t>
            </a:r>
            <a:r>
              <a:rPr lang="ru-RU" sz="1200" dirty="0"/>
              <a:t>, изложницы</a:t>
            </a:r>
            <a:r>
              <a:rPr lang="en-US" sz="1200" dirty="0"/>
              <a:t>;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современные люки для колодцев, решетки и дождеприемники</a:t>
            </a:r>
            <a:r>
              <a:rPr lang="en-US" sz="1200" dirty="0"/>
              <a:t>;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err="1"/>
              <a:t>сантехарматура</a:t>
            </a:r>
            <a:r>
              <a:rPr lang="ru-RU" sz="1200" dirty="0"/>
              <a:t>, фитинги, плиты напольные и литье для запорной арматуры. </a:t>
            </a:r>
            <a:br>
              <a:rPr lang="ru-RU" sz="1200" dirty="0"/>
            </a:br>
            <a:endParaRPr lang="ru-RU" sz="1200" b="1" dirty="0">
              <a:latin typeface="+mj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2841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288" y="3333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8313" y="217488"/>
            <a:ext cx="3382962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Выпускаемая продукция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pic>
        <p:nvPicPr>
          <p:cNvPr id="15366" name="Picture 6" descr="C:\Users\Nefedov_A\Desktop\Новая папка\sl_2_10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620713"/>
            <a:ext cx="952500" cy="5619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67" name="Picture 7" descr="C:\Users\Nefedov_A\Desktop\Новая папка\cl_3_10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260350"/>
            <a:ext cx="952500" cy="9429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68" name="Picture 8" descr="C:\Users\Nefedov_A\Desktop\Новая папка\cl_1_10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1412875"/>
            <a:ext cx="952500" cy="7334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69" name="Picture 9" descr="C:\Users\Nefedov_A\Desktop\Новая папка\ctl_3_100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2420938"/>
            <a:ext cx="952500" cy="485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70" name="Picture 10" descr="C:\Users\Nefedov_A\Desktop\Новая папка\ctl_2_100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5263" y="620713"/>
            <a:ext cx="952500" cy="447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71" name="Picture 11" descr="C:\Users\Nefedov_A\Desktop\Новая папка\chl_3_100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2088" y="2997200"/>
            <a:ext cx="952500" cy="8191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72" name="Picture 12" descr="C:\Users\Nefedov_A\Desktop\Новая папка\chl_2_100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2088" y="4076700"/>
            <a:ext cx="952500" cy="7334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373" name="Picture 13" descr="C:\Users\Nefedov_A\Desktop\Новая папка\sl_1_100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12088" y="5097463"/>
            <a:ext cx="952500" cy="9239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 txBox="1">
            <a:spLocks/>
          </p:cNvSpPr>
          <p:nvPr/>
        </p:nvSpPr>
        <p:spPr bwMode="auto">
          <a:xfrm>
            <a:off x="428625" y="1571625"/>
            <a:ext cx="83581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300" b="1"/>
              <a:t>В настоящее время статус дилера «ЧТЗ-УРАЛТРАК» имеют:</a:t>
            </a:r>
          </a:p>
          <a:p>
            <a:pPr algn="just" eaLnBrk="1" hangingPunct="1"/>
            <a:endParaRPr lang="ru-RU" altLang="ru-RU" sz="1400"/>
          </a:p>
          <a:p>
            <a:pPr algn="just" eaLnBrk="1" hangingPunct="1"/>
            <a:r>
              <a:rPr lang="ru-RU" altLang="ru-RU" sz="1300"/>
              <a:t>На территории Российской Федерации: </a:t>
            </a:r>
          </a:p>
          <a:p>
            <a:pPr algn="just" eaLnBrk="1" hangingPunct="1">
              <a:spcAft>
                <a:spcPts val="600"/>
              </a:spcAft>
            </a:pPr>
            <a:r>
              <a:rPr lang="ru-RU" altLang="ru-RU" sz="1300"/>
              <a:t>	32 головных предприятий, представительства и филиалы которых охватывают 83 регионов 	(Субъектов Российской Федерации).</a:t>
            </a:r>
          </a:p>
          <a:p>
            <a:pPr algn="just" eaLnBrk="1" hangingPunct="1"/>
            <a:r>
              <a:rPr lang="ru-RU" altLang="ru-RU" sz="1300"/>
              <a:t>	</a:t>
            </a:r>
          </a:p>
          <a:p>
            <a:pPr algn="just" eaLnBrk="1" hangingPunct="1"/>
            <a:r>
              <a:rPr lang="ru-RU" altLang="ru-RU" sz="1300"/>
              <a:t>В странах СНГ:</a:t>
            </a:r>
          </a:p>
          <a:p>
            <a:pPr algn="just" eaLnBrk="1" hangingPunct="1"/>
            <a:r>
              <a:rPr lang="ru-RU" altLang="ru-RU" sz="1300"/>
              <a:t>	</a:t>
            </a:r>
            <a:r>
              <a:rPr lang="en-US" altLang="ru-RU" sz="1300"/>
              <a:t>1</a:t>
            </a:r>
            <a:r>
              <a:rPr lang="ru-RU" altLang="ru-RU" sz="1300"/>
              <a:t>5 предприятий в 8 странах: Азербайджан, Армения, Беларусь, Казахстан, 	Кыргызстан, Туркменистан, Узбекистан, Украина.</a:t>
            </a:r>
          </a:p>
          <a:p>
            <a:pPr algn="just" eaLnBrk="1" hangingPunct="1"/>
            <a:endParaRPr lang="ru-RU" altLang="ru-RU" sz="1300"/>
          </a:p>
          <a:p>
            <a:pPr algn="just" eaLnBrk="1" hangingPunct="1"/>
            <a:r>
              <a:rPr lang="ru-RU" altLang="ru-RU" sz="1300"/>
              <a:t>В странах дальнего зарубежья:</a:t>
            </a:r>
          </a:p>
          <a:p>
            <a:pPr algn="just" eaLnBrk="1" hangingPunct="1"/>
            <a:r>
              <a:rPr lang="ru-RU" altLang="ru-RU" sz="1300"/>
              <a:t>	13 предприятий в странах: Болгария, Венгрия, Чехия, Сербия, Эстония, Литва, Польша, </a:t>
            </a:r>
            <a:r>
              <a:rPr lang="en-US" altLang="ru-RU" sz="1300"/>
              <a:t>	</a:t>
            </a:r>
            <a:r>
              <a:rPr lang="ru-RU" altLang="ru-RU" sz="1300"/>
              <a:t>Румыния, Вьетнам, Монголия, Судан, Афганистан.</a:t>
            </a:r>
          </a:p>
          <a:p>
            <a:pPr algn="just" eaLnBrk="1" hangingPunct="1"/>
            <a:endParaRPr lang="ru-RU" altLang="ru-RU" sz="1300"/>
          </a:p>
          <a:p>
            <a:pPr algn="just" eaLnBrk="1" hangingPunct="1"/>
            <a:r>
              <a:rPr lang="ru-RU" altLang="ru-RU" sz="1300"/>
              <a:t>Официальные представители «ЧТЗ-УРАЛТРАК» выступают в качестве независимых (самостоятельных) юридически и экономически субъектов рынка, работающих с «ЧТЗ-УРАЛТРАК» на взаимовыгодных условиях.</a:t>
            </a:r>
          </a:p>
          <a:p>
            <a:pPr algn="just" eaLnBrk="1" hangingPunct="1"/>
            <a:endParaRPr lang="ru-RU" altLang="ru-RU" sz="1300"/>
          </a:p>
          <a:p>
            <a:pPr algn="just" eaLnBrk="1" hangingPunct="1"/>
            <a:r>
              <a:rPr lang="ru-RU" altLang="ru-RU" sz="1300"/>
              <a:t>                  «ЧТЗ-УРАЛТРАК» имеет совместные предприятия во Вьетнаме (30% принадлежит 	ЧТЗ) и в Венгрии (100% принадлежит ЧТЗ).</a:t>
            </a:r>
          </a:p>
        </p:txBody>
      </p:sp>
      <p:sp>
        <p:nvSpPr>
          <p:cNvPr id="1434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83D3834A-F4D4-4086-962F-BF4919433E52}" type="slidenum">
              <a:rPr lang="ru-RU" b="1" smtClean="0"/>
              <a:pPr>
                <a:defRPr/>
              </a:pPr>
              <a:t>23</a:t>
            </a:fld>
            <a:endParaRPr lang="ru-RU" b="1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950" y="260350"/>
            <a:ext cx="8856663" cy="366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950" y="309563"/>
            <a:ext cx="8856663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24582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85225" cy="431800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bg1"/>
                </a:solidFill>
                <a:latin typeface="Arial" charset="0"/>
                <a:cs typeface="Arial" charset="0"/>
              </a:rPr>
              <a:t>Текущая характеристика товаропроводящей и сервисной сети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428625" y="1357313"/>
            <a:ext cx="835818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400">
              <a:latin typeface="Calibri" pitchFamily="34" charset="0"/>
            </a:endParaRPr>
          </a:p>
        </p:txBody>
      </p:sp>
      <p:sp>
        <p:nvSpPr>
          <p:cNvPr id="1536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C4C39DC4-FEA6-49F9-98AE-AA5EA3CC82A8}" type="slidenum">
              <a:rPr lang="ru-RU" b="1" smtClean="0"/>
              <a:pPr>
                <a:defRPr/>
              </a:pPr>
              <a:t>24</a:t>
            </a:fld>
            <a:endParaRPr lang="ru-RU" b="1" smtClean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650" y="284163"/>
            <a:ext cx="7659688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5650" y="333375"/>
            <a:ext cx="7659688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pic>
        <p:nvPicPr>
          <p:cNvPr id="25606" name="Picture 2" descr="\\Cmip-118-3\Common\Фото_дилеров\карта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Заголовок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58113" cy="360363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bg1"/>
                </a:solidFill>
              </a:rPr>
              <a:t>Представители «ЧТЗ-УРАЛТРАК» в России и странах СНГ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47813" y="2867025"/>
            <a:ext cx="5832475" cy="706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813" y="2843213"/>
            <a:ext cx="5832475" cy="420687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08175" y="2852738"/>
            <a:ext cx="56880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Спасибо за внимание!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7125"/>
            <a:ext cx="8226425" cy="322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3644900"/>
            <a:ext cx="9144000" cy="7921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95288" y="3789363"/>
          <a:ext cx="8353424" cy="1944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712"/>
                <a:gridCol w="4176712"/>
              </a:tblGrid>
              <a:tr h="3889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Москва, Россия</a:t>
                      </a:r>
                    </a:p>
                  </a:txBody>
                  <a:tcPr marL="91445" marR="91445" marT="89650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Нижний Тагил, Россия</a:t>
                      </a:r>
                    </a:p>
                  </a:txBody>
                  <a:tcPr marL="91445" marR="91445" marT="89650" marB="45725" horzOverflow="overflow"/>
                </a:tc>
              </a:tr>
              <a:tr h="3889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Санкт-Петербург, Россия</a:t>
                      </a:r>
                    </a:p>
                  </a:txBody>
                  <a:tcPr marL="91445" marR="91445" marT="89650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Нижний Новгород, Россия</a:t>
                      </a:r>
                    </a:p>
                  </a:txBody>
                  <a:tcPr marL="91445" marR="91445" marT="89650" marB="45725" horzOverflow="overflow"/>
                </a:tc>
              </a:tr>
              <a:tr h="3889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Екатеринбург, Россия</a:t>
                      </a:r>
                    </a:p>
                  </a:txBody>
                  <a:tcPr marL="91445" marR="91445" marT="89650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Рубцовск, Россия</a:t>
                      </a:r>
                    </a:p>
                  </a:txBody>
                  <a:tcPr marL="91445" marR="91445" marT="89650" marB="45725" horzOverflow="overflow"/>
                </a:tc>
              </a:tr>
              <a:tr h="3889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Омск, Россия</a:t>
                      </a:r>
                    </a:p>
                  </a:txBody>
                  <a:tcPr marL="91445" marR="91445" marT="89650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Муром, Россия</a:t>
                      </a:r>
                    </a:p>
                  </a:txBody>
                  <a:tcPr marL="91445" marR="91445" marT="89650" marB="45725" horzOverflow="overflow"/>
                </a:tc>
              </a:tr>
              <a:tr h="3889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Челябинск, Россия</a:t>
                      </a:r>
                    </a:p>
                  </a:txBody>
                  <a:tcPr marL="91445" marR="91445" marT="89650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Феньи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Франция</a:t>
                      </a:r>
                    </a:p>
                  </a:txBody>
                  <a:tcPr marL="91445" marR="91445" marT="89650" marB="45725" horzOverflow="overflow"/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68313" y="500063"/>
            <a:ext cx="5399087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8313" y="549275"/>
            <a:ext cx="5399087" cy="87313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8313" y="436563"/>
            <a:ext cx="56165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Присутствие в городах России и Европы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3850" y="1412875"/>
          <a:ext cx="2663825" cy="438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825"/>
              </a:tblGrid>
              <a:tr h="35744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9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108211" marB="45718" horzOverflow="overflow"/>
                </a:tc>
              </a:tr>
              <a:tr h="2755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Уралвагонзавод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» г.Нижний Тагил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39510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«ЧТЗ-УРАЛТРАК» г.Челябинск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4664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«Уральский завод транспортного машиностроения» г.Екатеринбург</a:t>
                      </a:r>
                    </a:p>
                  </a:txBody>
                  <a:tcPr marL="91424" marR="91424" marT="85856" marB="45718" horzOverflow="overflow"/>
                </a:tc>
              </a:tr>
              <a:tr h="2755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«Завод №9» г.Екатеринбург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4664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«Каменск-Уральский литейный завод» г.Каменск-Уральский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4664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Рубцовский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машиностроительный завод» г.Рубцовск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2755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УралСтроймаш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» г.Нижний Тагил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56361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«Научно-производственное объединение «Электромашина» г.Челябинск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56361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«Конструкторское бюро транспортного машиностроения» г. Омск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  <a:tr h="2755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“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Sambre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et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Meuse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”</a:t>
                      </a:r>
                      <a:r>
                        <a:rPr kumimoji="0" lang="en-US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г.Феньи</a:t>
                      </a: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, Франция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4" marR="91424" marT="85856" marB="45718" horzOverflow="overflow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059113" y="1196975"/>
          <a:ext cx="2808287" cy="4791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287"/>
              </a:tblGrid>
              <a:tr h="42400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9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Наука</a:t>
                      </a:r>
                    </a:p>
                  </a:txBody>
                  <a:tcPr marL="91439" marR="91439" marT="108218" marB="45721" horzOverflow="overflow"/>
                </a:tc>
              </a:tr>
              <a:tr h="5636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«Центральный научно-исследовательский институт «Буревестник» г.Нижний Новгород</a:t>
                      </a:r>
                    </a:p>
                  </a:txBody>
                  <a:tcPr marL="91439" marR="91439" marT="85862" marB="45721" horzOverflow="overflow"/>
                </a:tc>
              </a:tr>
              <a:tr h="72577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«Всероссийский научно-исследовательский институт транспортного машиностроения» г.Санкт-Петербург</a:t>
                      </a:r>
                    </a:p>
                  </a:txBody>
                  <a:tcPr marL="91439" marR="91439" marT="85862" marB="45721" horzOverflow="overflow"/>
                </a:tc>
              </a:tr>
              <a:tr h="70766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«Научно-производственная фирма по внедрению научных и  инженерно-технических инноваций» г.Санкт-Петербург</a:t>
                      </a:r>
                    </a:p>
                  </a:txBody>
                  <a:tcPr marL="91439" marR="91439" marT="85862" marB="45721" horzOverflow="overflow"/>
                </a:tc>
              </a:tr>
              <a:tr h="5636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«Центральный научно-исследовательский институт материалов» г.Санкт-Петербург</a:t>
                      </a:r>
                    </a:p>
                  </a:txBody>
                  <a:tcPr marL="91439" marR="91439" marT="85862" marB="45721" horzOverflow="overflow"/>
                </a:tc>
              </a:tr>
              <a:tr h="53315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«Научно-исследовательский институт двигателей» г.Москва</a:t>
                      </a:r>
                    </a:p>
                  </a:txBody>
                  <a:tcPr marL="91439" marR="91439" marT="85862" marB="45721" horzOverflow="overflow"/>
                </a:tc>
              </a:tr>
              <a:tr h="72577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«Уральский научно-исследовательский технологический институт» г. Екатеринбург</a:t>
                      </a:r>
                    </a:p>
                  </a:txBody>
                  <a:tcPr marL="91439" marR="91439" marT="85862" marB="45721" horzOverflow="overflow"/>
                </a:tc>
              </a:tr>
              <a:tr h="46962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«Уральский научно-технологический комплекс» г.Нижний Тагил</a:t>
                      </a:r>
                    </a:p>
                  </a:txBody>
                  <a:tcPr marL="91439" marR="91439" marT="73459" marB="45721" horzOverflow="overflow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011863" y="981075"/>
          <a:ext cx="2808287" cy="2174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287"/>
              </a:tblGrid>
              <a:tr h="36292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9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Проектирование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39" marR="91439" marT="108233" marB="45727" horzOverflow="overflow"/>
                </a:tc>
              </a:tr>
              <a:tr h="60490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«Уральское конструкторское бюро транспортного машиностроения» г.  Нижний Тагил</a:t>
                      </a:r>
                    </a:p>
                  </a:txBody>
                  <a:tcPr marL="91439" marR="91439" marT="85874" marB="45727" horzOverflow="overflow"/>
                </a:tc>
              </a:tr>
              <a:tr h="62122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102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«Специальное конструкторское бюро транспортного машиностроения»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 Петербург</a:t>
                      </a:r>
                    </a:p>
                  </a:txBody>
                  <a:tcPr marL="91439" marR="91439" marT="45727" marB="45727" horzOverflow="overflow"/>
                </a:tc>
              </a:tr>
              <a:tr h="57153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«Муромское специальное конструкторское бюро» г.Муром</a:t>
                      </a:r>
                    </a:p>
                  </a:txBody>
                  <a:tcPr marL="91439" marR="91439" marT="85874" marB="45727" horzOverflow="overflow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011863" y="3284538"/>
          <a:ext cx="2808287" cy="1430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287"/>
              </a:tblGrid>
              <a:tr h="29622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9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</a:p>
                  </a:txBody>
                  <a:tcPr marL="91439" marR="91439" marT="108165" marB="45699" horzOverflow="overflow"/>
                </a:tc>
              </a:tr>
              <a:tr h="3670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«УВЗ-ТРАНС» г.Нижний Тагил</a:t>
                      </a:r>
                    </a:p>
                  </a:txBody>
                  <a:tcPr marL="91439" marR="91439" marT="85820" marB="45699" horzOverflow="overflow"/>
                </a:tc>
              </a:tr>
              <a:tr h="39951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УВЗ-Логистик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» г.Москва</a:t>
                      </a:r>
                    </a:p>
                  </a:txBody>
                  <a:tcPr marL="91439" marR="91439" marT="85820" marB="45699" horzOverflow="overflow"/>
                </a:tc>
              </a:tr>
              <a:tr h="36755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Востокнефтетранс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» г.Москва</a:t>
                      </a:r>
                    </a:p>
                  </a:txBody>
                  <a:tcPr marL="91439" marR="91439" marT="85820" marB="45699" horzOverflow="overflow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011863" y="4868863"/>
          <a:ext cx="2808287" cy="71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287"/>
              </a:tblGrid>
              <a:tr h="29635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89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Продажи</a:t>
                      </a:r>
                    </a:p>
                  </a:txBody>
                  <a:tcPr marL="91439" marR="91439" marT="108213" marB="45719" horzOverflow="overflow"/>
                </a:tc>
              </a:tr>
              <a:tr h="41960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УВЗ-Уральский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вагоностроительный завод» г.Нижний Тагил</a:t>
                      </a:r>
                    </a:p>
                  </a:txBody>
                  <a:tcPr marL="91439" marR="91439" marT="85857" marB="45719" horzOverflow="overflow"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323850" y="355600"/>
            <a:ext cx="5400675" cy="390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850" y="404813"/>
            <a:ext cx="5400675" cy="10160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288" y="333375"/>
            <a:ext cx="55451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Интегрированная структура корпорации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722" y="1340769"/>
            <a:ext cx="4793927" cy="3302678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323850" y="1341438"/>
            <a:ext cx="33909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400"/>
              <a:t>       Челябинский тракторный завод был спроектирован в 1929-1930гг. в СССР с привлечением специалистов из США. Проектная компания с зарубежными специалистами «Челябинск трактор плэнт» находилась в Детройте. </a:t>
            </a:r>
          </a:p>
          <a:p>
            <a:pPr algn="just" eaLnBrk="1" hangingPunct="1"/>
            <a:endParaRPr lang="ru-RU" altLang="ru-RU" sz="1400"/>
          </a:p>
          <a:p>
            <a:pPr algn="just" eaLnBrk="1" hangingPunct="1"/>
            <a:r>
              <a:rPr lang="ru-RU" altLang="ru-RU" sz="1400"/>
              <a:t>       В июне 1930г. генеральный план ЧТЗ</a:t>
            </a:r>
            <a:r>
              <a:rPr lang="ru-RU" altLang="ru-RU" sz="1400" i="1"/>
              <a:t> </a:t>
            </a:r>
            <a:r>
              <a:rPr lang="ru-RU" altLang="ru-RU" sz="1400"/>
              <a:t>по производству десятков тысяч тракторов в год</a:t>
            </a:r>
            <a:r>
              <a:rPr lang="ru-RU" altLang="ru-RU" sz="1400" i="1"/>
              <a:t> </a:t>
            </a:r>
            <a:r>
              <a:rPr lang="ru-RU" altLang="ru-RU" sz="1400"/>
              <a:t>был завершен.</a:t>
            </a:r>
          </a:p>
          <a:p>
            <a:pPr algn="just" eaLnBrk="1" hangingPunct="1"/>
            <a:endParaRPr lang="ru-RU" altLang="ru-RU" sz="14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750" y="642938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750" y="692150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2775" y="576263"/>
            <a:ext cx="35274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История создания завода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Work\бульдозеры\с65 copy.jpg"/>
          <p:cNvPicPr>
            <a:picLocks noChangeAspect="1" noChangeArrowheads="1"/>
          </p:cNvPicPr>
          <p:nvPr/>
        </p:nvPicPr>
        <p:blipFill>
          <a:blip r:embed="rId2" cstate="print"/>
          <a:srcRect b="18454"/>
          <a:stretch>
            <a:fillRect/>
          </a:stretch>
        </p:blipFill>
        <p:spPr bwMode="auto">
          <a:xfrm>
            <a:off x="4644008" y="980728"/>
            <a:ext cx="4280039" cy="4032448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50825" y="1268413"/>
            <a:ext cx="41052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400"/>
              <a:t>         Первым объектом производства был выбран трактор «</a:t>
            </a:r>
            <a:r>
              <a:rPr lang="en-US" altLang="ru-RU" sz="1400"/>
              <a:t>Cat</a:t>
            </a:r>
            <a:r>
              <a:rPr lang="ru-RU" altLang="ru-RU" sz="1400"/>
              <a:t>-60». Эта машина уже успела хорошо зарекомендовать себя в России. </a:t>
            </a:r>
          </a:p>
          <a:p>
            <a:pPr algn="just" eaLnBrk="1" hangingPunct="1"/>
            <a:r>
              <a:rPr lang="ru-RU" altLang="ru-RU" sz="1400"/>
              <a:t>Продукция фирмы </a:t>
            </a:r>
            <a:r>
              <a:rPr lang="en-US" altLang="ru-RU" sz="1400"/>
              <a:t>Holt</a:t>
            </a:r>
            <a:r>
              <a:rPr lang="ru-RU" altLang="ru-RU" sz="1400"/>
              <a:t> (с 1925 г. </a:t>
            </a:r>
            <a:r>
              <a:rPr lang="en-US" altLang="ru-RU" sz="1400"/>
              <a:t>Caterpillar</a:t>
            </a:r>
            <a:r>
              <a:rPr lang="ru-RU" altLang="ru-RU" sz="1400"/>
              <a:t>) известна в России с 1913 г. Тогда тракторы </a:t>
            </a:r>
            <a:r>
              <a:rPr lang="en-US" altLang="ru-RU" sz="1400"/>
              <a:t>Holt</a:t>
            </a:r>
            <a:r>
              <a:rPr lang="ru-RU" altLang="ru-RU" sz="1400"/>
              <a:t> завоевали золотую медаль на соревнованиях по вспашке земель. </a:t>
            </a:r>
          </a:p>
          <a:p>
            <a:pPr algn="just" eaLnBrk="1" hangingPunct="1"/>
            <a:endParaRPr lang="ru-RU" altLang="ru-RU" sz="1400"/>
          </a:p>
          <a:p>
            <a:pPr algn="just" eaLnBrk="1" hangingPunct="1"/>
            <a:r>
              <a:rPr lang="ru-RU" altLang="ru-RU" sz="1400"/>
              <a:t>         Еще до революции 1917г. производство гусеничных «Холтов» готовилось на Обуховском заводе в Санкт-Петербурге.</a:t>
            </a:r>
          </a:p>
          <a:p>
            <a:pPr eaLnBrk="1" hangingPunct="1"/>
            <a:endParaRPr lang="ru-RU" altLang="ru-RU" sz="14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313" y="62071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8313" y="66992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6013" y="549275"/>
            <a:ext cx="2303462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Первый трактор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fedov_a\Desktop\Новая папка\Мклк\С65_по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19111"/>
            <a:ext cx="1280783" cy="960587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28" name="Picture 4" descr="C:\Users\Nefedov_a\Desktop\Новая папка\Мклк\С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437811"/>
            <a:ext cx="1584176" cy="100312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29" name="Picture 5" descr="C:\Users\Nefedov_a\Desktop\Новая папка\Мклк\ИС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2710" y="4303087"/>
            <a:ext cx="873298" cy="125253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31" name="Picture 7" descr="C:\Users\Nefedov_a\Desktop\Новая папка\Мклк\ДЭ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3115" y="4375095"/>
            <a:ext cx="1515322" cy="1025071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146050" y="5516563"/>
            <a:ext cx="1079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1933 -1938</a:t>
            </a: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1441450" y="5661025"/>
            <a:ext cx="1081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1936 -1941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5" y="642938"/>
            <a:ext cx="8785225" cy="370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Первым этапом развития трактора С-60 стала замена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лигроинового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двигателя на дизельный. Дизель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Cat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послужил прототипом для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дизельмотора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М-17. В 1937 г. на выставке в Париже трактор С-65 с двигателем М-17 получил высшую награду «Гран-при».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         В годы Великой Отечественной войны ЧТЗ стал кузницей оружия. Производство тракторов пришлось прекратить. Тяжелые и средние танки, самоходные установки стали основной продукцией и внесли существенный вклад в победу  во второй мировой войне. 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          Послевоенная конверсия естественно возвращает ЧТЗ к производству  тракторов  для отраслей народного хозяйства. </a:t>
            </a: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В 1961 г. начато серийное производство дизель-электрических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тракторов.Был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сделан 250 – сильный бульдозер ДЭТ-250 с электрической трансмиссией.</a:t>
            </a: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3 ноября 1984 г. на ЧТЗ изготовлен миллионный трактор. Выпуск достигает 30 тыс. тракторов в год.</a:t>
            </a:r>
          </a:p>
          <a:p>
            <a:pPr indent="355600" algn="just">
              <a:spcAft>
                <a:spcPts val="600"/>
              </a:spcAft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В 2005г. – начато производство колесных погрузчиков</a:t>
            </a:r>
          </a:p>
          <a:p>
            <a:pPr indent="355600" algn="just">
              <a:defRPr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В 2011г. – ЧТЗ вошел  в состав ОАО НПК«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Уралвагонзавод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».</a:t>
            </a:r>
          </a:p>
          <a:p>
            <a:pPr indent="355600" algn="just"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indent="355600" algn="just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algn="just"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01" name="TextBox 11"/>
          <p:cNvSpPr txBox="1">
            <a:spLocks noChangeArrowheads="1"/>
          </p:cNvSpPr>
          <p:nvPr/>
        </p:nvSpPr>
        <p:spPr bwMode="auto">
          <a:xfrm>
            <a:off x="2700338" y="5672138"/>
            <a:ext cx="1079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1946 -1958</a:t>
            </a:r>
          </a:p>
        </p:txBody>
      </p:sp>
      <p:sp>
        <p:nvSpPr>
          <p:cNvPr id="8202" name="TextBox 12"/>
          <p:cNvSpPr txBox="1">
            <a:spLocks noChangeArrowheads="1"/>
          </p:cNvSpPr>
          <p:nvPr/>
        </p:nvSpPr>
        <p:spPr bwMode="auto">
          <a:xfrm>
            <a:off x="3708400" y="5672138"/>
            <a:ext cx="1081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1943 - 1945</a:t>
            </a:r>
          </a:p>
        </p:txBody>
      </p:sp>
      <p:pic>
        <p:nvPicPr>
          <p:cNvPr id="1030" name="Picture 6" descr="C:\Users\Nefedov_a\Desktop\Новая папка\Мклк\милли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3235" y="4519111"/>
            <a:ext cx="1497037" cy="1010111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32" name="Picture 8" descr="C:\Users\Nefedov_a\Desktop\Новая папка\Мклк\Б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4447103"/>
            <a:ext cx="1335021" cy="100126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6011863" y="5670550"/>
            <a:ext cx="6492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1984</a:t>
            </a: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4859338" y="5670550"/>
            <a:ext cx="576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1961</a:t>
            </a:r>
          </a:p>
        </p:txBody>
      </p:sp>
      <p:sp>
        <p:nvSpPr>
          <p:cNvPr id="8207" name="TextBox 15"/>
          <p:cNvSpPr txBox="1">
            <a:spLocks noChangeArrowheads="1"/>
          </p:cNvSpPr>
          <p:nvPr/>
        </p:nvSpPr>
        <p:spPr bwMode="auto">
          <a:xfrm>
            <a:off x="8099425" y="5672138"/>
            <a:ext cx="5762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2013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285750" y="2574925"/>
            <a:ext cx="212725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ятиугольник 20"/>
          <p:cNvSpPr/>
          <p:nvPr/>
        </p:nvSpPr>
        <p:spPr>
          <a:xfrm>
            <a:off x="285750" y="2071688"/>
            <a:ext cx="212725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ятиугольник 21"/>
          <p:cNvSpPr/>
          <p:nvPr/>
        </p:nvSpPr>
        <p:spPr>
          <a:xfrm>
            <a:off x="285750" y="3011488"/>
            <a:ext cx="212725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68313" y="3730625"/>
            <a:ext cx="821531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ru-RU" sz="1100" dirty="0">
                <a:solidFill>
                  <a:srgbClr val="000000"/>
                </a:solidFill>
                <a:latin typeface="Arial" pitchFamily="34" charset="0"/>
              </a:rPr>
              <a:t>Справка: </a:t>
            </a:r>
            <a:r>
              <a:rPr lang="ru-RU" sz="1100" b="1" dirty="0">
                <a:solidFill>
                  <a:srgbClr val="000000"/>
                </a:solidFill>
                <a:latin typeface="Arial" pitchFamily="34" charset="0"/>
              </a:rPr>
              <a:t>ОАО НПК «</a:t>
            </a:r>
            <a:r>
              <a:rPr lang="ru-RU" sz="1100" b="1" dirty="0" err="1">
                <a:solidFill>
                  <a:srgbClr val="000000"/>
                </a:solidFill>
                <a:latin typeface="Arial" pitchFamily="34" charset="0"/>
              </a:rPr>
              <a:t>УралВагонЗавод</a:t>
            </a:r>
            <a:r>
              <a:rPr lang="ru-RU" sz="1100" b="1" dirty="0">
                <a:solidFill>
                  <a:srgbClr val="000000"/>
                </a:solidFill>
                <a:latin typeface="Arial" pitchFamily="34" charset="0"/>
              </a:rPr>
              <a:t>» </a:t>
            </a:r>
            <a:r>
              <a:rPr lang="ru-RU" sz="1100" dirty="0">
                <a:solidFill>
                  <a:srgbClr val="000000"/>
                </a:solidFill>
                <a:latin typeface="Arial" pitchFamily="34" charset="0"/>
              </a:rPr>
              <a:t> —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Arial" pitchFamily="34" charset="0"/>
              </a:rPr>
              <a:t>российская научно-производственная корпорация. Разработчик и производитель военной техники и различных модификаций грузовых железнодорожных вагонов. Головное предприятие – 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sz="1100" dirty="0">
                <a:solidFill>
                  <a:srgbClr val="000000"/>
                </a:solidFill>
                <a:latin typeface="Arial" pitchFamily="34" charset="0"/>
              </a:rPr>
              <a:t>завод «</a:t>
            </a:r>
            <a:r>
              <a:rPr lang="ru-RU" sz="1100" dirty="0" err="1">
                <a:solidFill>
                  <a:srgbClr val="000000"/>
                </a:solidFill>
                <a:latin typeface="Arial" pitchFamily="34" charset="0"/>
              </a:rPr>
              <a:t>Уралвагонзавод</a:t>
            </a:r>
            <a:r>
              <a:rPr lang="ru-RU" sz="1100" dirty="0">
                <a:solidFill>
                  <a:srgbClr val="000000"/>
                </a:solidFill>
                <a:latin typeface="Arial" pitchFamily="34" charset="0"/>
              </a:rPr>
              <a:t>» - расположено в Н.Тагиле.</a:t>
            </a:r>
            <a:endParaRPr lang="ru-RU" sz="11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4117" name="Picture 8" descr="E:\Work\УВЗ\Дизайн УВЗ\лого_РЫЖЫЙ_квадрат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4653136"/>
            <a:ext cx="1008187" cy="7920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5" name="Пятиугольник 24"/>
          <p:cNvSpPr/>
          <p:nvPr/>
        </p:nvSpPr>
        <p:spPr>
          <a:xfrm>
            <a:off x="285750" y="1423988"/>
            <a:ext cx="212725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ятиугольник 25"/>
          <p:cNvSpPr/>
          <p:nvPr/>
        </p:nvSpPr>
        <p:spPr>
          <a:xfrm>
            <a:off x="285750" y="723900"/>
            <a:ext cx="212725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ятиугольник 26"/>
          <p:cNvSpPr/>
          <p:nvPr/>
        </p:nvSpPr>
        <p:spPr>
          <a:xfrm>
            <a:off x="285750" y="3259138"/>
            <a:ext cx="212725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ятиугольник 27"/>
          <p:cNvSpPr/>
          <p:nvPr/>
        </p:nvSpPr>
        <p:spPr>
          <a:xfrm>
            <a:off x="285750" y="3511550"/>
            <a:ext cx="212725" cy="133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95288" y="182563"/>
            <a:ext cx="3600450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95288" y="231775"/>
            <a:ext cx="3600450" cy="95250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68313" y="115888"/>
            <a:ext cx="35274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</a:rPr>
              <a:t>История развития завода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pic>
        <p:nvPicPr>
          <p:cNvPr id="1027" name="Picture 3" descr="C:\Users\Nefedov_a\Desktop\Новая папка\Мклк\С6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4581827"/>
            <a:ext cx="1368152" cy="94416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221" name="TextBox 15"/>
          <p:cNvSpPr txBox="1">
            <a:spLocks noChangeArrowheads="1"/>
          </p:cNvSpPr>
          <p:nvPr/>
        </p:nvSpPr>
        <p:spPr bwMode="auto">
          <a:xfrm>
            <a:off x="7164388" y="5661025"/>
            <a:ext cx="576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tx2"/>
                </a:solidFill>
                <a:latin typeface="a_AvanteBs" pitchFamily="34" charset="-52"/>
              </a:rPr>
              <a:t>2011</a:t>
            </a:r>
          </a:p>
        </p:txBody>
      </p:sp>
      <p:pic>
        <p:nvPicPr>
          <p:cNvPr id="33" name="Picture 8" descr="E:\Work\УВЗ\Дизайн УВЗ\лого_РЫЖЫЙ_квадрат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7" y="3264406"/>
            <a:ext cx="576064" cy="452539"/>
          </a:xfrm>
          <a:prstGeom prst="rect">
            <a:avLst/>
          </a:prstGeom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D:\Foto\двигатели чтз\IMG_82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3571875"/>
            <a:ext cx="3082925" cy="2055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7" descr="D:\Foto\Фото_ЧТЗ\КСДТ_в_Уфу\11.09.2009\100_2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75" y="1143000"/>
            <a:ext cx="3070225" cy="2303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5288" y="284163"/>
            <a:ext cx="3455987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288" y="260350"/>
            <a:ext cx="3455987" cy="168275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8313" y="217488"/>
            <a:ext cx="2705100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 предприятии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3" name="Picture 10" descr="E:\Work\Серт_грамоты\пиктограммы\ТЮФ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570413"/>
            <a:ext cx="7921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E:\Work\Серт_грамоты\пиктограммы\ИСО9001_анг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5815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 descr="E:\Work\Серт_грамоты\пиктограммы\IQNET_анг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81525"/>
            <a:ext cx="679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3" descr="E:\Work\Награды\иплок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Прямоугольник 8"/>
          <p:cNvSpPr>
            <a:spLocks noChangeArrowheads="1"/>
          </p:cNvSpPr>
          <p:nvPr/>
        </p:nvSpPr>
        <p:spPr bwMode="auto">
          <a:xfrm>
            <a:off x="642938" y="1714500"/>
            <a:ext cx="4721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600"/>
              <a:t>Производственная</a:t>
            </a:r>
            <a:r>
              <a:rPr lang="ru-RU" altLang="ru-RU" sz="1600">
                <a:latin typeface="Calibri" pitchFamily="34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altLang="ru-RU" sz="1600"/>
              <a:t>площадь        1,</a:t>
            </a:r>
            <a:r>
              <a:rPr lang="en-US" altLang="ru-RU" sz="1600"/>
              <a:t>2</a:t>
            </a:r>
            <a:r>
              <a:rPr lang="ru-RU" altLang="ru-RU" sz="1600"/>
              <a:t> млн. кв. м. </a:t>
            </a:r>
          </a:p>
          <a:p>
            <a:pPr algn="just"/>
            <a:endParaRPr lang="ru-RU" altLang="ru-RU" sz="1600"/>
          </a:p>
          <a:p>
            <a:pPr algn="just"/>
            <a:r>
              <a:rPr lang="ru-RU" altLang="ru-RU" sz="1600"/>
              <a:t>Численность работающих           7 600 человек </a:t>
            </a:r>
          </a:p>
          <a:p>
            <a:pPr algn="just"/>
            <a:endParaRPr lang="ru-RU" alt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5"/>
          <p:cNvSpPr>
            <a:spLocks noChangeArrowheads="1"/>
          </p:cNvSpPr>
          <p:nvPr/>
        </p:nvSpPr>
        <p:spPr bwMode="auto">
          <a:xfrm>
            <a:off x="642938" y="857250"/>
            <a:ext cx="81438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400">
                <a:solidFill>
                  <a:srgbClr val="000000"/>
                </a:solidFill>
              </a:rPr>
              <a:t>ООО «ЧТЗ-УРАЛТРАК» располагает  литейными, кузнечными, сварочными, механосборочными производственными мощностями.  </a:t>
            </a: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214813" y="1714500"/>
            <a:ext cx="464343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</a:rPr>
              <a:t>Производственный комплекс обеспечивает  полный технологический цикл создания изделий: от заготовки до сборки и испытания .</a:t>
            </a:r>
          </a:p>
          <a:p>
            <a:pPr eaLnBrk="1" hangingPunct="1">
              <a:spcBef>
                <a:spcPts val="500"/>
              </a:spcBef>
            </a:pPr>
            <a:r>
              <a:rPr lang="ru-RU" altLang="ru-RU" sz="1400" u="sng">
                <a:solidFill>
                  <a:srgbClr val="000000"/>
                </a:solidFill>
              </a:rPr>
              <a:t>Технологии:</a:t>
            </a:r>
          </a:p>
          <a:p>
            <a:pPr eaLnBrk="1" hangingPunct="1">
              <a:spcBef>
                <a:spcPts val="500"/>
              </a:spcBef>
            </a:pPr>
            <a:r>
              <a:rPr lang="ru-RU" altLang="ru-RU" sz="1400">
                <a:solidFill>
                  <a:srgbClr val="000000"/>
                </a:solidFill>
              </a:rPr>
              <a:t>термообработка в среде инертных  газов,   листогибка, механообработка в  обрабатывающих центрах, роботизированная сварка, плазменная, лазерная резка металла и др.</a:t>
            </a:r>
          </a:p>
          <a:p>
            <a:pPr eaLnBrk="1" hangingPunct="1">
              <a:spcBef>
                <a:spcPts val="500"/>
              </a:spcBef>
            </a:pPr>
            <a:endParaRPr lang="ru-RU" altLang="ru-RU" sz="1400">
              <a:solidFill>
                <a:srgbClr val="000000"/>
              </a:solidFill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786188"/>
            <a:ext cx="2235200" cy="17859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3786188"/>
            <a:ext cx="1052513" cy="17859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1928813"/>
            <a:ext cx="1709737" cy="16081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1928813"/>
            <a:ext cx="901700" cy="16589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48" name="Прямоугольник 9"/>
          <p:cNvSpPr>
            <a:spLocks noChangeArrowheads="1"/>
          </p:cNvSpPr>
          <p:nvPr/>
        </p:nvSpPr>
        <p:spPr bwMode="auto">
          <a:xfrm>
            <a:off x="4214813" y="3714750"/>
            <a:ext cx="46434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400"/>
              <a:t>На предприятии используется оборудование производства Германии (</a:t>
            </a:r>
            <a:r>
              <a:rPr lang="en-US" altLang="ru-RU" sz="1400"/>
              <a:t>Jnker</a:t>
            </a:r>
            <a:r>
              <a:rPr lang="ru-RU" altLang="ru-RU" sz="1400"/>
              <a:t>, </a:t>
            </a:r>
            <a:r>
              <a:rPr lang="en-US" altLang="ru-RU" sz="1400"/>
              <a:t>Schenk</a:t>
            </a:r>
            <a:r>
              <a:rPr lang="ru-RU" altLang="ru-RU" sz="1400"/>
              <a:t>, </a:t>
            </a:r>
            <a:r>
              <a:rPr lang="en-US" altLang="ru-RU" sz="1400"/>
              <a:t>Messer</a:t>
            </a:r>
            <a:r>
              <a:rPr lang="ru-RU" altLang="ru-RU" sz="1400"/>
              <a:t>, </a:t>
            </a:r>
            <a:r>
              <a:rPr lang="en-US" altLang="ru-RU" sz="1400"/>
              <a:t>Beringer</a:t>
            </a:r>
            <a:r>
              <a:rPr lang="ru-RU" altLang="ru-RU" sz="1400"/>
              <a:t>, </a:t>
            </a:r>
            <a:r>
              <a:rPr lang="en-US" altLang="ru-RU" sz="1400"/>
              <a:t>Emag</a:t>
            </a:r>
            <a:r>
              <a:rPr lang="ru-RU" altLang="ru-RU" sz="1400"/>
              <a:t>, </a:t>
            </a:r>
            <a:r>
              <a:rPr lang="en-US" altLang="ru-RU" sz="1400"/>
              <a:t>Erfurt</a:t>
            </a:r>
            <a:r>
              <a:rPr lang="ru-RU" altLang="ru-RU" sz="1400"/>
              <a:t>, </a:t>
            </a:r>
            <a:r>
              <a:rPr lang="en-US" altLang="ru-RU" sz="1400"/>
              <a:t>Walter</a:t>
            </a:r>
            <a:r>
              <a:rPr lang="ru-RU" altLang="ru-RU" sz="1400"/>
              <a:t>), Японии (</a:t>
            </a:r>
            <a:r>
              <a:rPr lang="en-US" altLang="ru-RU" sz="1400"/>
              <a:t>Toyota</a:t>
            </a:r>
            <a:r>
              <a:rPr lang="ru-RU" altLang="ru-RU" sz="1400"/>
              <a:t>), Швейцарии (</a:t>
            </a:r>
            <a:r>
              <a:rPr lang="en-US" altLang="ru-RU" sz="1400"/>
              <a:t>Agietron</a:t>
            </a:r>
            <a:r>
              <a:rPr lang="ru-RU" altLang="ru-RU" sz="1400"/>
              <a:t>, </a:t>
            </a:r>
            <a:r>
              <a:rPr lang="en-US" altLang="ru-RU" sz="1400"/>
              <a:t>Studer</a:t>
            </a:r>
            <a:r>
              <a:rPr lang="ru-RU" altLang="ru-RU" sz="1400"/>
              <a:t>, </a:t>
            </a:r>
            <a:r>
              <a:rPr lang="en-US" altLang="ru-RU" sz="1400"/>
              <a:t>Tschudin</a:t>
            </a:r>
            <a:r>
              <a:rPr lang="ru-RU" altLang="ru-RU" sz="1400"/>
              <a:t>), </a:t>
            </a:r>
            <a:r>
              <a:rPr lang="en-US" altLang="ru-RU" sz="1400"/>
              <a:t>Naxos-Union</a:t>
            </a:r>
            <a:r>
              <a:rPr lang="ru-RU" altLang="ru-RU" sz="1400"/>
              <a:t>, Великобритании (</a:t>
            </a:r>
            <a:r>
              <a:rPr lang="en-US" altLang="ru-RU" sz="1400"/>
              <a:t>Landis Lund</a:t>
            </a:r>
            <a:r>
              <a:rPr lang="ru-RU" altLang="ru-RU" sz="1400"/>
              <a:t>), Италии (</a:t>
            </a:r>
            <a:r>
              <a:rPr lang="en-US" altLang="ru-RU" sz="1400"/>
              <a:t>Sampoutensili)</a:t>
            </a:r>
            <a:r>
              <a:rPr lang="ru-RU" altLang="ru-RU" sz="1400"/>
              <a:t>.</a:t>
            </a:r>
            <a:endParaRPr lang="en-US" altLang="ru-RU" sz="1400"/>
          </a:p>
          <a:p>
            <a:pPr algn="just"/>
            <a:endParaRPr lang="ru-RU" altLang="ru-RU" sz="800"/>
          </a:p>
          <a:p>
            <a:pPr algn="just"/>
            <a:r>
              <a:rPr lang="ru-RU" altLang="ru-RU" sz="1400"/>
              <a:t>Количество единиц технологического оборудования - около 20  тысяч.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5288" y="284163"/>
            <a:ext cx="3455987" cy="36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5288" y="260350"/>
            <a:ext cx="3455987" cy="168275"/>
          </a:xfrm>
          <a:prstGeom prst="roundRect">
            <a:avLst/>
          </a:prstGeom>
          <a:solidFill>
            <a:schemeClr val="bg1">
              <a:alpha val="2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8313" y="217488"/>
            <a:ext cx="2705100" cy="40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 предприятии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1569</Words>
  <Application>Microsoft Office PowerPoint</Application>
  <PresentationFormat>Экран (4:3)</PresentationFormat>
  <Paragraphs>401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Ural Vagon Zavod</vt:lpstr>
      <vt:lpstr>a_AvanteBs</vt:lpstr>
      <vt:lpstr>Cambria</vt:lpstr>
      <vt:lpstr>Times New Roman</vt:lpstr>
      <vt:lpstr>Arial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Текущая характеристика товаропроводящей и сервисной сети </vt:lpstr>
      <vt:lpstr>Представители «ЧТЗ-УРАЛТРАК» в России и странах СНГ</vt:lpstr>
      <vt:lpstr>Презентация PowerPoint</vt:lpstr>
    </vt:vector>
  </TitlesOfParts>
  <Company>CHTZ-URALTRAK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Nefedov_A</dc:creator>
  <cp:lastModifiedBy>Янкина Алиса</cp:lastModifiedBy>
  <cp:revision>327</cp:revision>
  <dcterms:created xsi:type="dcterms:W3CDTF">2011-11-18T03:58:12Z</dcterms:created>
  <dcterms:modified xsi:type="dcterms:W3CDTF">2016-06-07T11:15:54Z</dcterms:modified>
</cp:coreProperties>
</file>